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3" r:id="rId1"/>
  </p:sldMasterIdLst>
  <p:notesMasterIdLst>
    <p:notesMasterId r:id="rId26"/>
  </p:notesMasterIdLst>
  <p:sldIdLst>
    <p:sldId id="256" r:id="rId2"/>
    <p:sldId id="270" r:id="rId3"/>
    <p:sldId id="257" r:id="rId4"/>
    <p:sldId id="258" r:id="rId5"/>
    <p:sldId id="260" r:id="rId6"/>
    <p:sldId id="259" r:id="rId7"/>
    <p:sldId id="261" r:id="rId8"/>
    <p:sldId id="264" r:id="rId9"/>
    <p:sldId id="265" r:id="rId10"/>
    <p:sldId id="266" r:id="rId11"/>
    <p:sldId id="267" r:id="rId12"/>
    <p:sldId id="268" r:id="rId13"/>
    <p:sldId id="272" r:id="rId14"/>
    <p:sldId id="273" r:id="rId15"/>
    <p:sldId id="274" r:id="rId16"/>
    <p:sldId id="281" r:id="rId17"/>
    <p:sldId id="275" r:id="rId18"/>
    <p:sldId id="276" r:id="rId19"/>
    <p:sldId id="278" r:id="rId20"/>
    <p:sldId id="279" r:id="rId21"/>
    <p:sldId id="271" r:id="rId22"/>
    <p:sldId id="263" r:id="rId23"/>
    <p:sldId id="280" r:id="rId24"/>
    <p:sldId id="277"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925" autoAdjust="0"/>
  </p:normalViewPr>
  <p:slideViewPr>
    <p:cSldViewPr snapToGrid="0">
      <p:cViewPr varScale="1">
        <p:scale>
          <a:sx n="60" d="100"/>
          <a:sy n="60" d="100"/>
        </p:scale>
        <p:origin x="38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E7C8C5-2529-4459-A0F1-7AB5EB425270}" type="datetimeFigureOut">
              <a:rPr lang="en-IN" smtClean="0"/>
              <a:t>08-06-2022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BE4AF0-3357-4950-9977-F6B74C7E7EEA}" type="slidenum">
              <a:rPr lang="en-IN" smtClean="0"/>
              <a:t>‹#›</a:t>
            </a:fld>
            <a:endParaRPr lang="en-IN"/>
          </a:p>
        </p:txBody>
      </p:sp>
    </p:spTree>
    <p:extLst>
      <p:ext uri="{BB962C8B-B14F-4D97-AF65-F5344CB8AC3E}">
        <p14:creationId xmlns:p14="http://schemas.microsoft.com/office/powerpoint/2010/main" val="1549874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BE4AF0-3357-4950-9977-F6B74C7E7EEA}" type="slidenum">
              <a:rPr lang="en-IN" smtClean="0"/>
              <a:t>11</a:t>
            </a:fld>
            <a:endParaRPr lang="en-IN"/>
          </a:p>
        </p:txBody>
      </p:sp>
    </p:spTree>
    <p:extLst>
      <p:ext uri="{BB962C8B-B14F-4D97-AF65-F5344CB8AC3E}">
        <p14:creationId xmlns:p14="http://schemas.microsoft.com/office/powerpoint/2010/main" val="905062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BE4AF0-3357-4950-9977-F6B74C7E7EEA}" type="slidenum">
              <a:rPr lang="en-IN" smtClean="0"/>
              <a:t>15</a:t>
            </a:fld>
            <a:endParaRPr lang="en-IN"/>
          </a:p>
        </p:txBody>
      </p:sp>
    </p:spTree>
    <p:extLst>
      <p:ext uri="{BB962C8B-B14F-4D97-AF65-F5344CB8AC3E}">
        <p14:creationId xmlns:p14="http://schemas.microsoft.com/office/powerpoint/2010/main" val="2662328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F36BA28-F4B5-49FB-8AAE-1E54F6384504}" type="datetimeFigureOut">
              <a:rPr lang="en-IN" smtClean="0"/>
              <a:t>08-06-2022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730528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36BA28-F4B5-49FB-8AAE-1E54F6384504}" type="datetimeFigureOut">
              <a:rPr lang="en-IN" smtClean="0"/>
              <a:t>08-06-2022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728886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36BA28-F4B5-49FB-8AAE-1E54F6384504}" type="datetimeFigureOut">
              <a:rPr lang="en-IN" smtClean="0"/>
              <a:t>08-06-2022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D4577E7-3478-4221-B9F8-C2B614FB65FB}"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702636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F36BA28-F4B5-49FB-8AAE-1E54F6384504}" type="datetimeFigureOut">
              <a:rPr lang="en-IN" smtClean="0"/>
              <a:t>08-06-2022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23086371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F36BA28-F4B5-49FB-8AAE-1E54F6384504}" type="datetimeFigureOut">
              <a:rPr lang="en-IN" smtClean="0"/>
              <a:t>08-06-2022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D4577E7-3478-4221-B9F8-C2B614FB65FB}"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5133691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F36BA28-F4B5-49FB-8AAE-1E54F6384504}" type="datetimeFigureOut">
              <a:rPr lang="en-IN" smtClean="0"/>
              <a:t>08-06-2022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10974998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36BA28-F4B5-49FB-8AAE-1E54F6384504}" type="datetimeFigureOut">
              <a:rPr lang="en-IN" smtClean="0"/>
              <a:t>08-06-2022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34398172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36BA28-F4B5-49FB-8AAE-1E54F6384504}" type="datetimeFigureOut">
              <a:rPr lang="en-IN" smtClean="0"/>
              <a:t>08-06-2022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940079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36BA28-F4B5-49FB-8AAE-1E54F6384504}" type="datetimeFigureOut">
              <a:rPr lang="en-IN" smtClean="0"/>
              <a:t>08-06-2022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2007471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36BA28-F4B5-49FB-8AAE-1E54F6384504}" type="datetimeFigureOut">
              <a:rPr lang="en-IN" smtClean="0"/>
              <a:t>08-06-2022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1744612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F36BA28-F4B5-49FB-8AAE-1E54F6384504}" type="datetimeFigureOut">
              <a:rPr lang="en-IN" smtClean="0"/>
              <a:t>08-06-2022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3965191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36BA28-F4B5-49FB-8AAE-1E54F6384504}" type="datetimeFigureOut">
              <a:rPr lang="en-IN" smtClean="0"/>
              <a:t>08-06-2022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4018738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36BA28-F4B5-49FB-8AAE-1E54F6384504}" type="datetimeFigureOut">
              <a:rPr lang="en-IN" smtClean="0"/>
              <a:t>08-06-2022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3733579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36BA28-F4B5-49FB-8AAE-1E54F6384504}" type="datetimeFigureOut">
              <a:rPr lang="en-IN" smtClean="0"/>
              <a:t>08-06-2022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2759719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F36BA28-F4B5-49FB-8AAE-1E54F6384504}" type="datetimeFigureOut">
              <a:rPr lang="en-IN" smtClean="0"/>
              <a:t>08-06-2022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3174006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F36BA28-F4B5-49FB-8AAE-1E54F6384504}" type="datetimeFigureOut">
              <a:rPr lang="en-IN" smtClean="0"/>
              <a:t>08-06-2022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D4577E7-3478-4221-B9F8-C2B614FB65FB}" type="slidenum">
              <a:rPr lang="en-IN" smtClean="0"/>
              <a:t>‹#›</a:t>
            </a:fld>
            <a:endParaRPr lang="en-IN"/>
          </a:p>
        </p:txBody>
      </p:sp>
    </p:spTree>
    <p:extLst>
      <p:ext uri="{BB962C8B-B14F-4D97-AF65-F5344CB8AC3E}">
        <p14:creationId xmlns:p14="http://schemas.microsoft.com/office/powerpoint/2010/main" val="36502791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a:solidFill>
            <a:schemeClr val="accent1">
              <a:lumMod val="75000"/>
              <a:alpha val="40000"/>
            </a:schemeClr>
          </a:solidFill>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0" name="Group 9"/>
          <p:cNvGrpSpPr/>
          <p:nvPr/>
        </p:nvGrpSpPr>
        <p:grpSpPr>
          <a:xfrm>
            <a:off x="27221" y="-30"/>
            <a:ext cx="2356674" cy="6853283"/>
            <a:chOff x="6627813" y="195452"/>
            <a:chExt cx="1952625" cy="5678299"/>
          </a:xfrm>
          <a:solidFill>
            <a:schemeClr val="accent1"/>
          </a:solidFill>
        </p:grpSpPr>
        <p:sp>
          <p:nvSpPr>
            <p:cNvPr id="11" name="Freeform 27"/>
            <p:cNvSpPr/>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 name="Rectangle 6"/>
          <p:cNvSpPr/>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AF36BA28-F4B5-49FB-8AAE-1E54F6384504}" type="datetimeFigureOut">
              <a:rPr lang="en-IN" smtClean="0"/>
              <a:t>08-06-2022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ED4577E7-3478-4221-B9F8-C2B614FB65FB}" type="slidenum">
              <a:rPr lang="en-IN" smtClean="0"/>
              <a:t>‹#›</a:t>
            </a:fld>
            <a:endParaRPr lang="en-IN"/>
          </a:p>
        </p:txBody>
      </p:sp>
    </p:spTree>
    <p:extLst>
      <p:ext uri="{BB962C8B-B14F-4D97-AF65-F5344CB8AC3E}">
        <p14:creationId xmlns:p14="http://schemas.microsoft.com/office/powerpoint/2010/main" val="1106480608"/>
      </p:ext>
    </p:extLst>
  </p:cSld>
  <p:clrMap bg1="dk1" tx1="lt1" bg2="dk2" tx2="lt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 id="2147483842" r:id="rId9"/>
    <p:sldLayoutId id="2147483843" r:id="rId10"/>
    <p:sldLayoutId id="2147483844" r:id="rId11"/>
    <p:sldLayoutId id="2147483845" r:id="rId12"/>
    <p:sldLayoutId id="2147483846" r:id="rId13"/>
    <p:sldLayoutId id="2147483847" r:id="rId14"/>
    <p:sldLayoutId id="2147483848" r:id="rId15"/>
    <p:sldLayoutId id="214748384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8D9AC-60CE-4BB9-BDF6-C9931AB327C6}"/>
              </a:ext>
            </a:extLst>
          </p:cNvPr>
          <p:cNvSpPr>
            <a:spLocks noGrp="1"/>
          </p:cNvSpPr>
          <p:nvPr>
            <p:ph type="ctrTitle"/>
          </p:nvPr>
        </p:nvSpPr>
        <p:spPr>
          <a:xfrm>
            <a:off x="1370693" y="214117"/>
            <a:ext cx="9440034" cy="1011179"/>
          </a:xfrm>
        </p:spPr>
        <p:txBody>
          <a:bodyPr>
            <a:normAutofit/>
          </a:bodyPr>
          <a:lstStyle/>
          <a:p>
            <a:r>
              <a:rPr lang="en-IN" sz="3600" dirty="0"/>
              <a:t>Minor Project Mid-Term Presentation</a:t>
            </a:r>
          </a:p>
        </p:txBody>
      </p:sp>
      <p:sp>
        <p:nvSpPr>
          <p:cNvPr id="3" name="Subtitle 2">
            <a:extLst>
              <a:ext uri="{FF2B5EF4-FFF2-40B4-BE49-F238E27FC236}">
                <a16:creationId xmlns:a16="http://schemas.microsoft.com/office/drawing/2014/main" id="{C8AF557F-D51C-4642-BE91-780385772DE6}"/>
              </a:ext>
            </a:extLst>
          </p:cNvPr>
          <p:cNvSpPr>
            <a:spLocks noGrp="1"/>
          </p:cNvSpPr>
          <p:nvPr>
            <p:ph type="subTitle" idx="1"/>
          </p:nvPr>
        </p:nvSpPr>
        <p:spPr>
          <a:xfrm>
            <a:off x="1370693" y="2137185"/>
            <a:ext cx="9440034" cy="1931895"/>
          </a:xfrm>
        </p:spPr>
        <p:txBody>
          <a:bodyPr>
            <a:normAutofit fontScale="32500" lnSpcReduction="20000"/>
          </a:bodyPr>
          <a:lstStyle/>
          <a:p>
            <a:r>
              <a:rPr lang="en-US" sz="14800" b="1" dirty="0">
                <a:effectLst/>
                <a:latin typeface="Microsoft YaHei Light" panose="020B0502040204020203" pitchFamily="34" charset="-122"/>
                <a:ea typeface="Microsoft YaHei Light" panose="020B0502040204020203" pitchFamily="34" charset="-122"/>
                <a:cs typeface="Calibri Light" panose="020F0302020204030204" pitchFamily="34" charset="0"/>
              </a:rPr>
              <a:t>Plant Disease detection using Deep Learning and image processing</a:t>
            </a:r>
            <a:endParaRPr lang="en-IN" sz="14800" dirty="0">
              <a:latin typeface="Microsoft YaHei Light" panose="020B0502040204020203" pitchFamily="34" charset="-122"/>
              <a:ea typeface="Microsoft YaHei Light" panose="020B0502040204020203" pitchFamily="34" charset="-122"/>
              <a:cs typeface="Calibri Light" panose="020F0302020204030204" pitchFamily="34" charset="0"/>
            </a:endParaRPr>
          </a:p>
          <a:p>
            <a:endParaRPr lang="en-IN" sz="2800" dirty="0"/>
          </a:p>
        </p:txBody>
      </p:sp>
      <p:sp>
        <p:nvSpPr>
          <p:cNvPr id="4" name="Subtitle 2">
            <a:extLst>
              <a:ext uri="{FF2B5EF4-FFF2-40B4-BE49-F238E27FC236}">
                <a16:creationId xmlns:a16="http://schemas.microsoft.com/office/drawing/2014/main" id="{7FCCEEFB-49B3-45C7-871A-DAC108797AEC}"/>
              </a:ext>
            </a:extLst>
          </p:cNvPr>
          <p:cNvSpPr txBox="1">
            <a:spLocks/>
          </p:cNvSpPr>
          <p:nvPr/>
        </p:nvSpPr>
        <p:spPr>
          <a:xfrm>
            <a:off x="1375983" y="4346414"/>
            <a:ext cx="9440034" cy="1820502"/>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0" indent="0" algn="ctr" defTabSz="457200" rtl="0" eaLnBrk="1" latinLnBrk="0" hangingPunct="1">
              <a:spcBef>
                <a:spcPct val="20000"/>
              </a:spcBef>
              <a:spcAft>
                <a:spcPts val="600"/>
              </a:spcAft>
              <a:buClr>
                <a:schemeClr val="tx2"/>
              </a:buClr>
              <a:buSzPct val="70000"/>
              <a:buFont typeface="Wingdings 2" charset="2"/>
              <a:buNone/>
              <a:defRPr sz="2000" kern="1200">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mn-lt"/>
                <a:ea typeface="+mn-ea"/>
                <a:cs typeface="+mn-cs"/>
              </a:defRPr>
            </a:lvl1pPr>
            <a:lvl2pPr marL="457200" indent="0" algn="ctr" defTabSz="457200" rtl="0" eaLnBrk="1" latinLnBrk="0" hangingPunct="1">
              <a:spcBef>
                <a:spcPct val="20000"/>
              </a:spcBef>
              <a:spcAft>
                <a:spcPts val="600"/>
              </a:spcAft>
              <a:buClr>
                <a:schemeClr val="tx2"/>
              </a:buClr>
              <a:buSzPct val="70000"/>
              <a:buFont typeface="Wingdings 2" charset="2"/>
              <a:buNone/>
              <a:defRPr sz="18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2pPr>
            <a:lvl3pPr marL="914400" indent="0" algn="ctr"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3pPr>
            <a:lvl4pPr marL="1371600" indent="0" algn="ctr"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4pPr>
            <a:lvl5pPr marL="1828800" indent="0" algn="ctr"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5pPr>
            <a:lvl6pPr marL="2286000" indent="0" algn="ctr"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6pPr>
            <a:lvl7pPr marL="2743200" indent="0" algn="ctr"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7pPr>
            <a:lvl8pPr marL="3200400" indent="0" algn="ctr"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8pPr>
            <a:lvl9pPr marL="3657600" indent="0" algn="ctr"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9pPr>
          </a:lstStyle>
          <a:p>
            <a:r>
              <a:rPr lang="en-IN" sz="2400" dirty="0"/>
              <a:t>By:-</a:t>
            </a:r>
          </a:p>
          <a:p>
            <a:r>
              <a:rPr lang="en-IN" sz="2400" dirty="0"/>
              <a:t>Shivansh Syal (199301241)</a:t>
            </a:r>
          </a:p>
          <a:p>
            <a:r>
              <a:rPr lang="en-IN" sz="2400" dirty="0"/>
              <a:t>Sarthak Ahuja(199301246)</a:t>
            </a:r>
          </a:p>
        </p:txBody>
      </p:sp>
    </p:spTree>
    <p:extLst>
      <p:ext uri="{BB962C8B-B14F-4D97-AF65-F5344CB8AC3E}">
        <p14:creationId xmlns:p14="http://schemas.microsoft.com/office/powerpoint/2010/main" val="8446717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E0D2A-338C-41FC-8925-35D9098CF670}"/>
              </a:ext>
            </a:extLst>
          </p:cNvPr>
          <p:cNvSpPr>
            <a:spLocks noGrp="1"/>
          </p:cNvSpPr>
          <p:nvPr>
            <p:ph type="title"/>
          </p:nvPr>
        </p:nvSpPr>
        <p:spPr/>
        <p:txBody>
          <a:bodyPr/>
          <a:lstStyle/>
          <a:p>
            <a:r>
              <a:rPr lang="en-IN" dirty="0"/>
              <a:t>Screenshots</a:t>
            </a:r>
          </a:p>
        </p:txBody>
      </p:sp>
      <p:sp>
        <p:nvSpPr>
          <p:cNvPr id="3" name="Content Placeholder 2">
            <a:extLst>
              <a:ext uri="{FF2B5EF4-FFF2-40B4-BE49-F238E27FC236}">
                <a16:creationId xmlns:a16="http://schemas.microsoft.com/office/drawing/2014/main" id="{4FFB58C7-8DE4-44B9-BD2E-B8D6018427DA}"/>
              </a:ext>
            </a:extLst>
          </p:cNvPr>
          <p:cNvSpPr>
            <a:spLocks noGrp="1"/>
          </p:cNvSpPr>
          <p:nvPr>
            <p:ph idx="1"/>
          </p:nvPr>
        </p:nvSpPr>
        <p:spPr>
          <a:xfrm>
            <a:off x="913795" y="1732450"/>
            <a:ext cx="10353762" cy="1114446"/>
          </a:xfrm>
        </p:spPr>
        <p:txBody>
          <a:bodyPr>
            <a:normAutofit/>
          </a:bodyPr>
          <a:lstStyle/>
          <a:p>
            <a:r>
              <a:rPr lang="en-IN" sz="2400" dirty="0"/>
              <a:t>Here are some of the screenshots of the Web application of our project so far:</a:t>
            </a:r>
          </a:p>
          <a:p>
            <a:endParaRPr lang="en-IN" sz="2400" dirty="0"/>
          </a:p>
        </p:txBody>
      </p:sp>
    </p:spTree>
    <p:extLst>
      <p:ext uri="{BB962C8B-B14F-4D97-AF65-F5344CB8AC3E}">
        <p14:creationId xmlns:p14="http://schemas.microsoft.com/office/powerpoint/2010/main" val="351433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D3DB5-2021-4FA4-96F2-6893F93BDD37}"/>
              </a:ext>
            </a:extLst>
          </p:cNvPr>
          <p:cNvSpPr>
            <a:spLocks noGrp="1"/>
          </p:cNvSpPr>
          <p:nvPr>
            <p:ph type="title"/>
          </p:nvPr>
        </p:nvSpPr>
        <p:spPr>
          <a:xfrm>
            <a:off x="2592925" y="636104"/>
            <a:ext cx="8911687" cy="1268896"/>
          </a:xfrm>
        </p:spPr>
        <p:txBody>
          <a:bodyPr/>
          <a:lstStyle/>
          <a:p>
            <a:r>
              <a:rPr lang="en-IN" dirty="0"/>
              <a:t>Screenshots (contd.)</a:t>
            </a:r>
          </a:p>
        </p:txBody>
      </p:sp>
      <p:pic>
        <p:nvPicPr>
          <p:cNvPr id="4" name="Picture 3">
            <a:extLst>
              <a:ext uri="{FF2B5EF4-FFF2-40B4-BE49-F238E27FC236}">
                <a16:creationId xmlns:a16="http://schemas.microsoft.com/office/drawing/2014/main" id="{5EA9AA17-B85A-477C-927C-F44837C134D0}"/>
              </a:ext>
            </a:extLst>
          </p:cNvPr>
          <p:cNvPicPr>
            <a:picLocks noChangeAspect="1"/>
          </p:cNvPicPr>
          <p:nvPr/>
        </p:nvPicPr>
        <p:blipFill>
          <a:blip r:embed="rId3"/>
          <a:stretch>
            <a:fillRect/>
          </a:stretch>
        </p:blipFill>
        <p:spPr>
          <a:xfrm>
            <a:off x="634914" y="1241978"/>
            <a:ext cx="11557086" cy="5616022"/>
          </a:xfrm>
          <a:prstGeom prst="rect">
            <a:avLst/>
          </a:prstGeom>
        </p:spPr>
      </p:pic>
    </p:spTree>
    <p:extLst>
      <p:ext uri="{BB962C8B-B14F-4D97-AF65-F5344CB8AC3E}">
        <p14:creationId xmlns:p14="http://schemas.microsoft.com/office/powerpoint/2010/main" val="3445752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8E85-EC6B-447E-A18A-F2ABE7D0391E}"/>
              </a:ext>
            </a:extLst>
          </p:cNvPr>
          <p:cNvSpPr>
            <a:spLocks noGrp="1"/>
          </p:cNvSpPr>
          <p:nvPr>
            <p:ph type="title"/>
          </p:nvPr>
        </p:nvSpPr>
        <p:spPr/>
        <p:txBody>
          <a:bodyPr/>
          <a:lstStyle/>
          <a:p>
            <a:r>
              <a:rPr lang="en-IN" dirty="0"/>
              <a:t>Screenshots (contd.)</a:t>
            </a:r>
          </a:p>
        </p:txBody>
      </p:sp>
      <p:pic>
        <p:nvPicPr>
          <p:cNvPr id="4" name="Picture 3">
            <a:extLst>
              <a:ext uri="{FF2B5EF4-FFF2-40B4-BE49-F238E27FC236}">
                <a16:creationId xmlns:a16="http://schemas.microsoft.com/office/drawing/2014/main" id="{9EBC5BB3-9593-4682-9135-422439738524}"/>
              </a:ext>
            </a:extLst>
          </p:cNvPr>
          <p:cNvPicPr>
            <a:picLocks noChangeAspect="1"/>
          </p:cNvPicPr>
          <p:nvPr/>
        </p:nvPicPr>
        <p:blipFill>
          <a:blip r:embed="rId2"/>
          <a:stretch>
            <a:fillRect/>
          </a:stretch>
        </p:blipFill>
        <p:spPr>
          <a:xfrm>
            <a:off x="551622" y="1347009"/>
            <a:ext cx="11640378" cy="5510991"/>
          </a:xfrm>
          <a:prstGeom prst="rect">
            <a:avLst/>
          </a:prstGeom>
        </p:spPr>
      </p:pic>
    </p:spTree>
    <p:extLst>
      <p:ext uri="{BB962C8B-B14F-4D97-AF65-F5344CB8AC3E}">
        <p14:creationId xmlns:p14="http://schemas.microsoft.com/office/powerpoint/2010/main" val="404060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8E85-EC6B-447E-A18A-F2ABE7D0391E}"/>
              </a:ext>
            </a:extLst>
          </p:cNvPr>
          <p:cNvSpPr>
            <a:spLocks noGrp="1"/>
          </p:cNvSpPr>
          <p:nvPr>
            <p:ph type="title"/>
          </p:nvPr>
        </p:nvSpPr>
        <p:spPr/>
        <p:txBody>
          <a:bodyPr/>
          <a:lstStyle/>
          <a:p>
            <a:r>
              <a:rPr lang="en-IN" dirty="0"/>
              <a:t>Screenshots (contd.)</a:t>
            </a:r>
          </a:p>
        </p:txBody>
      </p:sp>
      <p:pic>
        <p:nvPicPr>
          <p:cNvPr id="5" name="Picture 4" descr="A picture containing graphical user interface&#10;&#10;Description automatically generated">
            <a:extLst>
              <a:ext uri="{FF2B5EF4-FFF2-40B4-BE49-F238E27FC236}">
                <a16:creationId xmlns:a16="http://schemas.microsoft.com/office/drawing/2014/main" id="{BEF7FAB0-5119-4941-A27B-E2AEB4DD6555}"/>
              </a:ext>
            </a:extLst>
          </p:cNvPr>
          <p:cNvPicPr>
            <a:picLocks noChangeAspect="1"/>
          </p:cNvPicPr>
          <p:nvPr/>
        </p:nvPicPr>
        <p:blipFill>
          <a:blip r:embed="rId2"/>
          <a:stretch>
            <a:fillRect/>
          </a:stretch>
        </p:blipFill>
        <p:spPr>
          <a:xfrm>
            <a:off x="894522" y="1591271"/>
            <a:ext cx="11297478" cy="5266729"/>
          </a:xfrm>
          <a:prstGeom prst="rect">
            <a:avLst/>
          </a:prstGeom>
        </p:spPr>
      </p:pic>
    </p:spTree>
    <p:extLst>
      <p:ext uri="{BB962C8B-B14F-4D97-AF65-F5344CB8AC3E}">
        <p14:creationId xmlns:p14="http://schemas.microsoft.com/office/powerpoint/2010/main" val="4139872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8E85-EC6B-447E-A18A-F2ABE7D0391E}"/>
              </a:ext>
            </a:extLst>
          </p:cNvPr>
          <p:cNvSpPr>
            <a:spLocks noGrp="1"/>
          </p:cNvSpPr>
          <p:nvPr>
            <p:ph type="title"/>
          </p:nvPr>
        </p:nvSpPr>
        <p:spPr/>
        <p:txBody>
          <a:bodyPr/>
          <a:lstStyle/>
          <a:p>
            <a:r>
              <a:rPr lang="en-IN" dirty="0"/>
              <a:t>Screenshots (contd.)</a:t>
            </a:r>
          </a:p>
        </p:txBody>
      </p:sp>
      <p:pic>
        <p:nvPicPr>
          <p:cNvPr id="4" name="Picture 3">
            <a:extLst>
              <a:ext uri="{FF2B5EF4-FFF2-40B4-BE49-F238E27FC236}">
                <a16:creationId xmlns:a16="http://schemas.microsoft.com/office/drawing/2014/main" id="{2A93CCB0-7FCD-4CB1-9FFA-CB1DDF50F688}"/>
              </a:ext>
            </a:extLst>
          </p:cNvPr>
          <p:cNvPicPr>
            <a:picLocks noChangeAspect="1"/>
          </p:cNvPicPr>
          <p:nvPr/>
        </p:nvPicPr>
        <p:blipFill>
          <a:blip r:embed="rId2"/>
          <a:stretch>
            <a:fillRect/>
          </a:stretch>
        </p:blipFill>
        <p:spPr>
          <a:xfrm>
            <a:off x="457201" y="1838090"/>
            <a:ext cx="11734800" cy="5019910"/>
          </a:xfrm>
          <a:prstGeom prst="rect">
            <a:avLst/>
          </a:prstGeom>
        </p:spPr>
      </p:pic>
    </p:spTree>
    <p:extLst>
      <p:ext uri="{BB962C8B-B14F-4D97-AF65-F5344CB8AC3E}">
        <p14:creationId xmlns:p14="http://schemas.microsoft.com/office/powerpoint/2010/main" val="835241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8E85-EC6B-447E-A18A-F2ABE7D0391E}"/>
              </a:ext>
            </a:extLst>
          </p:cNvPr>
          <p:cNvSpPr>
            <a:spLocks noGrp="1"/>
          </p:cNvSpPr>
          <p:nvPr>
            <p:ph type="title"/>
          </p:nvPr>
        </p:nvSpPr>
        <p:spPr/>
        <p:txBody>
          <a:bodyPr/>
          <a:lstStyle/>
          <a:p>
            <a:r>
              <a:rPr lang="en-IN" dirty="0"/>
              <a:t>Screenshots (contd.)</a:t>
            </a:r>
          </a:p>
        </p:txBody>
      </p:sp>
      <p:pic>
        <p:nvPicPr>
          <p:cNvPr id="8" name="Picture 7" descr="Text&#10;&#10;Description automatically generated">
            <a:extLst>
              <a:ext uri="{FF2B5EF4-FFF2-40B4-BE49-F238E27FC236}">
                <a16:creationId xmlns:a16="http://schemas.microsoft.com/office/drawing/2014/main" id="{376B938B-ED7E-4B2D-9516-FEFF9367DD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3548" y="1393196"/>
            <a:ext cx="11138452" cy="5464803"/>
          </a:xfrm>
          <a:prstGeom prst="rect">
            <a:avLst/>
          </a:prstGeom>
        </p:spPr>
      </p:pic>
    </p:spTree>
    <p:extLst>
      <p:ext uri="{BB962C8B-B14F-4D97-AF65-F5344CB8AC3E}">
        <p14:creationId xmlns:p14="http://schemas.microsoft.com/office/powerpoint/2010/main" val="14894591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8E85-EC6B-447E-A18A-F2ABE7D0391E}"/>
              </a:ext>
            </a:extLst>
          </p:cNvPr>
          <p:cNvSpPr>
            <a:spLocks noGrp="1"/>
          </p:cNvSpPr>
          <p:nvPr>
            <p:ph type="title"/>
          </p:nvPr>
        </p:nvSpPr>
        <p:spPr/>
        <p:txBody>
          <a:bodyPr/>
          <a:lstStyle/>
          <a:p>
            <a:r>
              <a:rPr lang="en-IN" dirty="0"/>
              <a:t>Screenshots (contd.)</a:t>
            </a:r>
          </a:p>
        </p:txBody>
      </p:sp>
      <p:pic>
        <p:nvPicPr>
          <p:cNvPr id="7" name="Picture 6">
            <a:extLst>
              <a:ext uri="{FF2B5EF4-FFF2-40B4-BE49-F238E27FC236}">
                <a16:creationId xmlns:a16="http://schemas.microsoft.com/office/drawing/2014/main" id="{02F4886B-BC17-4D35-7FC6-2A2BE9888707}"/>
              </a:ext>
            </a:extLst>
          </p:cNvPr>
          <p:cNvPicPr>
            <a:picLocks noChangeAspect="1"/>
          </p:cNvPicPr>
          <p:nvPr/>
        </p:nvPicPr>
        <p:blipFill>
          <a:blip r:embed="rId2"/>
          <a:stretch>
            <a:fillRect/>
          </a:stretch>
        </p:blipFill>
        <p:spPr>
          <a:xfrm>
            <a:off x="1424948" y="1304741"/>
            <a:ext cx="9342104" cy="5553259"/>
          </a:xfrm>
          <a:prstGeom prst="rect">
            <a:avLst/>
          </a:prstGeom>
        </p:spPr>
      </p:pic>
    </p:spTree>
    <p:extLst>
      <p:ext uri="{BB962C8B-B14F-4D97-AF65-F5344CB8AC3E}">
        <p14:creationId xmlns:p14="http://schemas.microsoft.com/office/powerpoint/2010/main" val="1233942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8E85-EC6B-447E-A18A-F2ABE7D0391E}"/>
              </a:ext>
            </a:extLst>
          </p:cNvPr>
          <p:cNvSpPr>
            <a:spLocks noGrp="1"/>
          </p:cNvSpPr>
          <p:nvPr>
            <p:ph type="title"/>
          </p:nvPr>
        </p:nvSpPr>
        <p:spPr/>
        <p:txBody>
          <a:bodyPr/>
          <a:lstStyle/>
          <a:p>
            <a:r>
              <a:rPr lang="en-IN" dirty="0"/>
              <a:t>Screenshots (contd.)</a:t>
            </a:r>
          </a:p>
        </p:txBody>
      </p:sp>
      <p:pic>
        <p:nvPicPr>
          <p:cNvPr id="4" name="Picture 3">
            <a:extLst>
              <a:ext uri="{FF2B5EF4-FFF2-40B4-BE49-F238E27FC236}">
                <a16:creationId xmlns:a16="http://schemas.microsoft.com/office/drawing/2014/main" id="{876ED1B9-72DB-4EB7-96F0-8DC9029BC8C1}"/>
              </a:ext>
            </a:extLst>
          </p:cNvPr>
          <p:cNvPicPr>
            <a:picLocks noChangeAspect="1"/>
          </p:cNvPicPr>
          <p:nvPr/>
        </p:nvPicPr>
        <p:blipFill>
          <a:blip r:embed="rId2"/>
          <a:stretch>
            <a:fillRect/>
          </a:stretch>
        </p:blipFill>
        <p:spPr>
          <a:xfrm>
            <a:off x="485956" y="1718316"/>
            <a:ext cx="11706044" cy="5139684"/>
          </a:xfrm>
          <a:prstGeom prst="rect">
            <a:avLst/>
          </a:prstGeom>
        </p:spPr>
      </p:pic>
    </p:spTree>
    <p:extLst>
      <p:ext uri="{BB962C8B-B14F-4D97-AF65-F5344CB8AC3E}">
        <p14:creationId xmlns:p14="http://schemas.microsoft.com/office/powerpoint/2010/main" val="12244689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8E85-EC6B-447E-A18A-F2ABE7D0391E}"/>
              </a:ext>
            </a:extLst>
          </p:cNvPr>
          <p:cNvSpPr>
            <a:spLocks noGrp="1"/>
          </p:cNvSpPr>
          <p:nvPr>
            <p:ph type="title"/>
          </p:nvPr>
        </p:nvSpPr>
        <p:spPr/>
        <p:txBody>
          <a:bodyPr/>
          <a:lstStyle/>
          <a:p>
            <a:r>
              <a:rPr lang="en-IN" dirty="0"/>
              <a:t>Screenshots (contd.)</a:t>
            </a:r>
          </a:p>
        </p:txBody>
      </p:sp>
      <p:pic>
        <p:nvPicPr>
          <p:cNvPr id="4" name="Picture 3">
            <a:extLst>
              <a:ext uri="{FF2B5EF4-FFF2-40B4-BE49-F238E27FC236}">
                <a16:creationId xmlns:a16="http://schemas.microsoft.com/office/drawing/2014/main" id="{BEC72F35-9CBB-4D08-BA05-F21BBC58D8C5}"/>
              </a:ext>
            </a:extLst>
          </p:cNvPr>
          <p:cNvPicPr>
            <a:picLocks noChangeAspect="1"/>
          </p:cNvPicPr>
          <p:nvPr/>
        </p:nvPicPr>
        <p:blipFill>
          <a:blip r:embed="rId2"/>
          <a:stretch>
            <a:fillRect/>
          </a:stretch>
        </p:blipFill>
        <p:spPr>
          <a:xfrm>
            <a:off x="378047" y="2207729"/>
            <a:ext cx="7600950" cy="1171575"/>
          </a:xfrm>
          <a:prstGeom prst="rect">
            <a:avLst/>
          </a:prstGeom>
        </p:spPr>
      </p:pic>
      <p:pic>
        <p:nvPicPr>
          <p:cNvPr id="6" name="Picture 5">
            <a:extLst>
              <a:ext uri="{FF2B5EF4-FFF2-40B4-BE49-F238E27FC236}">
                <a16:creationId xmlns:a16="http://schemas.microsoft.com/office/drawing/2014/main" id="{9A908AB5-BFBB-4D02-A3FE-74690291FE08}"/>
              </a:ext>
            </a:extLst>
          </p:cNvPr>
          <p:cNvPicPr>
            <a:picLocks noChangeAspect="1"/>
          </p:cNvPicPr>
          <p:nvPr/>
        </p:nvPicPr>
        <p:blipFill>
          <a:blip r:embed="rId3"/>
          <a:stretch>
            <a:fillRect/>
          </a:stretch>
        </p:blipFill>
        <p:spPr>
          <a:xfrm>
            <a:off x="8447087" y="1905000"/>
            <a:ext cx="3057525" cy="4410075"/>
          </a:xfrm>
          <a:prstGeom prst="rect">
            <a:avLst/>
          </a:prstGeom>
        </p:spPr>
      </p:pic>
    </p:spTree>
    <p:extLst>
      <p:ext uri="{BB962C8B-B14F-4D97-AF65-F5344CB8AC3E}">
        <p14:creationId xmlns:p14="http://schemas.microsoft.com/office/powerpoint/2010/main" val="44590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8E85-EC6B-447E-A18A-F2ABE7D0391E}"/>
              </a:ext>
            </a:extLst>
          </p:cNvPr>
          <p:cNvSpPr>
            <a:spLocks noGrp="1"/>
          </p:cNvSpPr>
          <p:nvPr>
            <p:ph type="title"/>
          </p:nvPr>
        </p:nvSpPr>
        <p:spPr/>
        <p:txBody>
          <a:bodyPr/>
          <a:lstStyle/>
          <a:p>
            <a:r>
              <a:rPr lang="en-IN" dirty="0"/>
              <a:t>Screenshots (contd.)</a:t>
            </a:r>
          </a:p>
        </p:txBody>
      </p:sp>
      <p:pic>
        <p:nvPicPr>
          <p:cNvPr id="5" name="Picture 4">
            <a:extLst>
              <a:ext uri="{FF2B5EF4-FFF2-40B4-BE49-F238E27FC236}">
                <a16:creationId xmlns:a16="http://schemas.microsoft.com/office/drawing/2014/main" id="{D3EBB4C4-CF46-49E3-96C6-D6963D9A3BAC}"/>
              </a:ext>
            </a:extLst>
          </p:cNvPr>
          <p:cNvPicPr>
            <a:picLocks noChangeAspect="1"/>
          </p:cNvPicPr>
          <p:nvPr/>
        </p:nvPicPr>
        <p:blipFill>
          <a:blip r:embed="rId2"/>
          <a:stretch>
            <a:fillRect/>
          </a:stretch>
        </p:blipFill>
        <p:spPr>
          <a:xfrm>
            <a:off x="1690687" y="1671637"/>
            <a:ext cx="8810625" cy="3514725"/>
          </a:xfrm>
          <a:prstGeom prst="rect">
            <a:avLst/>
          </a:prstGeom>
        </p:spPr>
      </p:pic>
    </p:spTree>
    <p:extLst>
      <p:ext uri="{BB962C8B-B14F-4D97-AF65-F5344CB8AC3E}">
        <p14:creationId xmlns:p14="http://schemas.microsoft.com/office/powerpoint/2010/main" val="25215863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CFE7B-2865-408D-9266-13D57343E6A3}"/>
              </a:ext>
            </a:extLst>
          </p:cNvPr>
          <p:cNvSpPr>
            <a:spLocks noGrp="1"/>
          </p:cNvSpPr>
          <p:nvPr>
            <p:ph type="title"/>
          </p:nvPr>
        </p:nvSpPr>
        <p:spPr/>
        <p:txBody>
          <a:bodyPr/>
          <a:lstStyle/>
          <a:p>
            <a:r>
              <a:rPr lang="en-IN" dirty="0"/>
              <a:t>Gantt Chart</a:t>
            </a:r>
          </a:p>
        </p:txBody>
      </p:sp>
      <p:graphicFrame>
        <p:nvGraphicFramePr>
          <p:cNvPr id="4" name="Content Placeholder 3">
            <a:extLst>
              <a:ext uri="{FF2B5EF4-FFF2-40B4-BE49-F238E27FC236}">
                <a16:creationId xmlns:a16="http://schemas.microsoft.com/office/drawing/2014/main" id="{460018D8-D60B-425F-8B67-7AD47BF37F88}"/>
              </a:ext>
            </a:extLst>
          </p:cNvPr>
          <p:cNvGraphicFramePr>
            <a:graphicFrameLocks noGrp="1"/>
          </p:cNvGraphicFramePr>
          <p:nvPr>
            <p:ph idx="1"/>
            <p:extLst>
              <p:ext uri="{D42A27DB-BD31-4B8C-83A1-F6EECF244321}">
                <p14:modId xmlns:p14="http://schemas.microsoft.com/office/powerpoint/2010/main" val="2761395783"/>
              </p:ext>
            </p:extLst>
          </p:nvPr>
        </p:nvGraphicFramePr>
        <p:xfrm>
          <a:off x="1073426" y="2313432"/>
          <a:ext cx="10334572" cy="4246395"/>
        </p:xfrm>
        <a:graphic>
          <a:graphicData uri="http://schemas.openxmlformats.org/drawingml/2006/table">
            <a:tbl>
              <a:tblPr bandRow="1">
                <a:tableStyleId>{5C22544A-7EE6-4342-B048-85BDC9FD1C3A}</a:tableStyleId>
              </a:tblPr>
              <a:tblGrid>
                <a:gridCol w="2345650">
                  <a:extLst>
                    <a:ext uri="{9D8B030D-6E8A-4147-A177-3AD203B41FA5}">
                      <a16:colId xmlns:a16="http://schemas.microsoft.com/office/drawing/2014/main" val="1694190232"/>
                    </a:ext>
                  </a:extLst>
                </a:gridCol>
                <a:gridCol w="2345650">
                  <a:extLst>
                    <a:ext uri="{9D8B030D-6E8A-4147-A177-3AD203B41FA5}">
                      <a16:colId xmlns:a16="http://schemas.microsoft.com/office/drawing/2014/main" val="1188966408"/>
                    </a:ext>
                  </a:extLst>
                </a:gridCol>
                <a:gridCol w="761888">
                  <a:extLst>
                    <a:ext uri="{9D8B030D-6E8A-4147-A177-3AD203B41FA5}">
                      <a16:colId xmlns:a16="http://schemas.microsoft.com/office/drawing/2014/main" val="1684222577"/>
                    </a:ext>
                  </a:extLst>
                </a:gridCol>
                <a:gridCol w="659057">
                  <a:extLst>
                    <a:ext uri="{9D8B030D-6E8A-4147-A177-3AD203B41FA5}">
                      <a16:colId xmlns:a16="http://schemas.microsoft.com/office/drawing/2014/main" val="3790581986"/>
                    </a:ext>
                  </a:extLst>
                </a:gridCol>
                <a:gridCol w="659057">
                  <a:extLst>
                    <a:ext uri="{9D8B030D-6E8A-4147-A177-3AD203B41FA5}">
                      <a16:colId xmlns:a16="http://schemas.microsoft.com/office/drawing/2014/main" val="227613503"/>
                    </a:ext>
                  </a:extLst>
                </a:gridCol>
                <a:gridCol w="600630">
                  <a:extLst>
                    <a:ext uri="{9D8B030D-6E8A-4147-A177-3AD203B41FA5}">
                      <a16:colId xmlns:a16="http://schemas.microsoft.com/office/drawing/2014/main" val="428925827"/>
                    </a:ext>
                  </a:extLst>
                </a:gridCol>
                <a:gridCol w="600630">
                  <a:extLst>
                    <a:ext uri="{9D8B030D-6E8A-4147-A177-3AD203B41FA5}">
                      <a16:colId xmlns:a16="http://schemas.microsoft.com/office/drawing/2014/main" val="1400484726"/>
                    </a:ext>
                  </a:extLst>
                </a:gridCol>
                <a:gridCol w="588944">
                  <a:extLst>
                    <a:ext uri="{9D8B030D-6E8A-4147-A177-3AD203B41FA5}">
                      <a16:colId xmlns:a16="http://schemas.microsoft.com/office/drawing/2014/main" val="2420119575"/>
                    </a:ext>
                  </a:extLst>
                </a:gridCol>
                <a:gridCol w="588944">
                  <a:extLst>
                    <a:ext uri="{9D8B030D-6E8A-4147-A177-3AD203B41FA5}">
                      <a16:colId xmlns:a16="http://schemas.microsoft.com/office/drawing/2014/main" val="2865311930"/>
                    </a:ext>
                  </a:extLst>
                </a:gridCol>
                <a:gridCol w="592061">
                  <a:extLst>
                    <a:ext uri="{9D8B030D-6E8A-4147-A177-3AD203B41FA5}">
                      <a16:colId xmlns:a16="http://schemas.microsoft.com/office/drawing/2014/main" val="756008882"/>
                    </a:ext>
                  </a:extLst>
                </a:gridCol>
                <a:gridCol w="592061">
                  <a:extLst>
                    <a:ext uri="{9D8B030D-6E8A-4147-A177-3AD203B41FA5}">
                      <a16:colId xmlns:a16="http://schemas.microsoft.com/office/drawing/2014/main" val="950749486"/>
                    </a:ext>
                  </a:extLst>
                </a:gridCol>
              </a:tblGrid>
              <a:tr h="193451">
                <a:tc rowSpan="3">
                  <a:txBody>
                    <a:bodyPr/>
                    <a:lstStyle/>
                    <a:p>
                      <a:pPr algn="ct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9">
                  <a:txBody>
                    <a:bodyPr/>
                    <a:lstStyle/>
                    <a:p>
                      <a:pPr algn="ctr">
                        <a:lnSpc>
                          <a:spcPct val="107000"/>
                        </a:lnSpc>
                        <a:spcAft>
                          <a:spcPts val="800"/>
                        </a:spcAft>
                      </a:pPr>
                      <a:r>
                        <a:rPr lang="en-US" sz="1100">
                          <a:effectLst/>
                        </a:rPr>
                        <a:t>Months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720929663"/>
                  </a:ext>
                </a:extLst>
              </a:tr>
              <a:tr h="369775">
                <a:tc vMerge="1">
                  <a:txBody>
                    <a:bodyPr/>
                    <a:lstStyle/>
                    <a:p>
                      <a:endParaRPr lang="en-IN"/>
                    </a:p>
                  </a:txBody>
                  <a:tcPr/>
                </a:tc>
                <a:tc>
                  <a:txBody>
                    <a:bodyPr/>
                    <a:lstStyle/>
                    <a:p>
                      <a:pPr algn="ct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January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a:txBody>
                    <a:bodyPr/>
                    <a:lstStyle/>
                    <a:p>
                      <a:pPr algn="ctr">
                        <a:lnSpc>
                          <a:spcPct val="107000"/>
                        </a:lnSpc>
                        <a:spcAft>
                          <a:spcPts val="800"/>
                        </a:spcAft>
                      </a:pPr>
                      <a:r>
                        <a:rPr lang="en-US" sz="1100">
                          <a:effectLst/>
                        </a:rPr>
                        <a:t>February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algn="ctr">
                        <a:lnSpc>
                          <a:spcPct val="107000"/>
                        </a:lnSpc>
                        <a:spcAft>
                          <a:spcPts val="800"/>
                        </a:spcAft>
                      </a:pPr>
                      <a:r>
                        <a:rPr lang="en-US" sz="1100">
                          <a:effectLst/>
                        </a:rPr>
                        <a:t>March</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algn="ctr">
                        <a:lnSpc>
                          <a:spcPct val="107000"/>
                        </a:lnSpc>
                        <a:spcAft>
                          <a:spcPts val="800"/>
                        </a:spcAft>
                      </a:pPr>
                      <a:r>
                        <a:rPr lang="en-US" sz="1100">
                          <a:effectLst/>
                        </a:rPr>
                        <a:t>April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algn="ctr">
                        <a:lnSpc>
                          <a:spcPct val="107000"/>
                        </a:lnSpc>
                        <a:spcAft>
                          <a:spcPts val="800"/>
                        </a:spcAft>
                      </a:pPr>
                      <a:r>
                        <a:rPr lang="en-US" sz="1100">
                          <a:effectLst/>
                        </a:rPr>
                        <a:t>May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extLst>
                  <a:ext uri="{0D108BD9-81ED-4DB2-BD59-A6C34878D82A}">
                    <a16:rowId xmlns:a16="http://schemas.microsoft.com/office/drawing/2014/main" val="629198862"/>
                  </a:ext>
                </a:extLst>
              </a:tr>
              <a:tr h="529926">
                <a:tc vMerge="1">
                  <a:txBody>
                    <a:bodyPr/>
                    <a:lstStyle/>
                    <a:p>
                      <a:endParaRPr lang="en-IN"/>
                    </a:p>
                  </a:txBody>
                  <a:tcPr/>
                </a:tc>
                <a:tc>
                  <a:txBody>
                    <a:bodyPr/>
                    <a:lstStyle/>
                    <a:p>
                      <a:pPr algn="ctr">
                        <a:lnSpc>
                          <a:spcPct val="107000"/>
                        </a:lnSpc>
                        <a:spcAft>
                          <a:spcPts val="800"/>
                        </a:spcAft>
                      </a:pPr>
                      <a:r>
                        <a:rPr lang="en-US" sz="1100">
                          <a:effectLst/>
                        </a:rPr>
                        <a:t>Schedule for Project Work</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15-30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1 - 15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15 - 30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1-15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15-30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1-15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15-30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1-15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15-30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97524519"/>
                  </a:ext>
                </a:extLst>
              </a:tr>
              <a:tr h="193451">
                <a:tc>
                  <a:txBody>
                    <a:bodyPr/>
                    <a:lstStyle/>
                    <a:p>
                      <a:pPr algn="r">
                        <a:lnSpc>
                          <a:spcPct val="107000"/>
                        </a:lnSpc>
                        <a:spcAft>
                          <a:spcPts val="800"/>
                        </a:spcAft>
                      </a:pPr>
                      <a:r>
                        <a:rPr lang="en-US" sz="11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Initial Research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1558513"/>
                  </a:ext>
                </a:extLst>
              </a:tr>
              <a:tr h="350209">
                <a:tc>
                  <a:txBody>
                    <a:bodyPr/>
                    <a:lstStyle/>
                    <a:p>
                      <a:pPr algn="r">
                        <a:lnSpc>
                          <a:spcPct val="107000"/>
                        </a:lnSpc>
                        <a:spcAft>
                          <a:spcPts val="800"/>
                        </a:spcAft>
                      </a:pPr>
                      <a:r>
                        <a:rPr lang="en-US" sz="1100">
                          <a:effectLst/>
                        </a:rPr>
                        <a:t>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Synopsis submission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54153528"/>
                  </a:ext>
                </a:extLst>
              </a:tr>
              <a:tr h="369775">
                <a:tc>
                  <a:txBody>
                    <a:bodyPr/>
                    <a:lstStyle/>
                    <a:p>
                      <a:pPr algn="r">
                        <a:lnSpc>
                          <a:spcPct val="107000"/>
                        </a:lnSpc>
                        <a:spcAft>
                          <a:spcPts val="800"/>
                        </a:spcAft>
                      </a:pPr>
                      <a:r>
                        <a:rPr lang="en-US" sz="1100">
                          <a:effectLst/>
                        </a:rPr>
                        <a:t>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Setting up basic requirements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61651593"/>
                  </a:ext>
                </a:extLst>
              </a:tr>
              <a:tr h="369775">
                <a:tc>
                  <a:txBody>
                    <a:bodyPr/>
                    <a:lstStyle/>
                    <a:p>
                      <a:pPr algn="r">
                        <a:lnSpc>
                          <a:spcPct val="107000"/>
                        </a:lnSpc>
                        <a:spcAft>
                          <a:spcPts val="800"/>
                        </a:spcAft>
                      </a:pPr>
                      <a:r>
                        <a:rPr lang="en-US" sz="1100">
                          <a:effectLst/>
                        </a:rPr>
                        <a:t>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Image pre-processing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07001246"/>
                  </a:ext>
                </a:extLst>
              </a:tr>
              <a:tr h="369775">
                <a:tc>
                  <a:txBody>
                    <a:bodyPr/>
                    <a:lstStyle/>
                    <a:p>
                      <a:pPr algn="r">
                        <a:lnSpc>
                          <a:spcPct val="107000"/>
                        </a:lnSpc>
                        <a:spcAft>
                          <a:spcPts val="800"/>
                        </a:spcAft>
                      </a:pPr>
                      <a:r>
                        <a:rPr lang="en-US" sz="1100">
                          <a:effectLst/>
                        </a:rPr>
                        <a:t>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Preparing a trainable dataset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48995961"/>
                  </a:ext>
                </a:extLst>
              </a:tr>
              <a:tr h="369775">
                <a:tc>
                  <a:txBody>
                    <a:bodyPr/>
                    <a:lstStyle/>
                    <a:p>
                      <a:pPr algn="r">
                        <a:lnSpc>
                          <a:spcPct val="107000"/>
                        </a:lnSpc>
                        <a:spcAft>
                          <a:spcPts val="800"/>
                        </a:spcAft>
                      </a:pPr>
                      <a:r>
                        <a:rPr lang="en-US" sz="1100">
                          <a:effectLst/>
                        </a:rPr>
                        <a:t>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Mid Term Presentation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20000"/>
                        <a:lumOff val="8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07466559"/>
                  </a:ext>
                </a:extLst>
              </a:tr>
              <a:tr h="369775">
                <a:tc>
                  <a:txBody>
                    <a:bodyPr/>
                    <a:lstStyle/>
                    <a:p>
                      <a:pPr algn="r">
                        <a:lnSpc>
                          <a:spcPct val="107000"/>
                        </a:lnSpc>
                        <a:spcAft>
                          <a:spcPts val="800"/>
                        </a:spcAft>
                      </a:pPr>
                      <a:r>
                        <a:rPr lang="en-US" sz="1100">
                          <a:effectLst/>
                        </a:rPr>
                        <a:t>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Develop the web application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7658632"/>
                  </a:ext>
                </a:extLst>
              </a:tr>
              <a:tr h="369775">
                <a:tc>
                  <a:txBody>
                    <a:bodyPr/>
                    <a:lstStyle/>
                    <a:p>
                      <a:pPr algn="r">
                        <a:lnSpc>
                          <a:spcPct val="107000"/>
                        </a:lnSpc>
                        <a:spcAft>
                          <a:spcPts val="800"/>
                        </a:spcAft>
                      </a:pPr>
                      <a:r>
                        <a:rPr lang="en-US" sz="1100">
                          <a:effectLst/>
                        </a:rPr>
                        <a:t>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Using Model on test dataset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30775546"/>
                  </a:ext>
                </a:extLst>
              </a:tr>
              <a:tr h="193451">
                <a:tc>
                  <a:txBody>
                    <a:bodyPr/>
                    <a:lstStyle/>
                    <a:p>
                      <a:pPr algn="r">
                        <a:lnSpc>
                          <a:spcPct val="107000"/>
                        </a:lnSpc>
                        <a:spcAft>
                          <a:spcPts val="800"/>
                        </a:spcAft>
                      </a:pPr>
                      <a:r>
                        <a:rPr lang="en-US" sz="1100">
                          <a:effectLst/>
                        </a:rPr>
                        <a:t>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Project Report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47554761"/>
                  </a:ext>
                </a:extLst>
              </a:tr>
              <a:tr h="197482">
                <a:tc>
                  <a:txBody>
                    <a:bodyPr/>
                    <a:lstStyle/>
                    <a:p>
                      <a:pPr algn="r">
                        <a:lnSpc>
                          <a:spcPct val="107000"/>
                        </a:lnSpc>
                        <a:spcAft>
                          <a:spcPts val="800"/>
                        </a:spcAft>
                      </a:pPr>
                      <a:r>
                        <a:rPr lang="en-US" sz="1100">
                          <a:effectLst/>
                        </a:rPr>
                        <a:t>10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Final Presentation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1">
                        <a:lumMod val="50000"/>
                      </a:schemeClr>
                    </a:solidFill>
                  </a:tcPr>
                </a:tc>
                <a:tc>
                  <a:txBody>
                    <a:bodyPr/>
                    <a:lstStyle/>
                    <a:p>
                      <a:pPr>
                        <a:lnSpc>
                          <a:spcPct val="107000"/>
                        </a:lnSpc>
                        <a:spcAft>
                          <a:spcPts val="800"/>
                        </a:spcAft>
                      </a:pPr>
                      <a:r>
                        <a:rPr lang="en-US" sz="11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72870425"/>
                  </a:ext>
                </a:extLst>
              </a:tr>
            </a:tbl>
          </a:graphicData>
        </a:graphic>
      </p:graphicFrame>
      <p:sp>
        <p:nvSpPr>
          <p:cNvPr id="5" name="Rectangle 1">
            <a:extLst>
              <a:ext uri="{FF2B5EF4-FFF2-40B4-BE49-F238E27FC236}">
                <a16:creationId xmlns:a16="http://schemas.microsoft.com/office/drawing/2014/main" id="{28C21F74-4862-48FA-AE98-A946E82B30E5}"/>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2730284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8E85-EC6B-447E-A18A-F2ABE7D0391E}"/>
              </a:ext>
            </a:extLst>
          </p:cNvPr>
          <p:cNvSpPr>
            <a:spLocks noGrp="1"/>
          </p:cNvSpPr>
          <p:nvPr>
            <p:ph type="title"/>
          </p:nvPr>
        </p:nvSpPr>
        <p:spPr/>
        <p:txBody>
          <a:bodyPr/>
          <a:lstStyle/>
          <a:p>
            <a:r>
              <a:rPr lang="en-IN" dirty="0"/>
              <a:t>Screenshots (contd.)</a:t>
            </a:r>
          </a:p>
        </p:txBody>
      </p:sp>
      <p:pic>
        <p:nvPicPr>
          <p:cNvPr id="4" name="Picture 3">
            <a:extLst>
              <a:ext uri="{FF2B5EF4-FFF2-40B4-BE49-F238E27FC236}">
                <a16:creationId xmlns:a16="http://schemas.microsoft.com/office/drawing/2014/main" id="{BEC72F35-9CBB-4D08-BA05-F21BBC58D8C5}"/>
              </a:ext>
            </a:extLst>
          </p:cNvPr>
          <p:cNvPicPr>
            <a:picLocks noChangeAspect="1"/>
          </p:cNvPicPr>
          <p:nvPr/>
        </p:nvPicPr>
        <p:blipFill>
          <a:blip r:embed="rId2"/>
          <a:stretch>
            <a:fillRect/>
          </a:stretch>
        </p:blipFill>
        <p:spPr>
          <a:xfrm>
            <a:off x="378047" y="2207729"/>
            <a:ext cx="7600950" cy="1171575"/>
          </a:xfrm>
          <a:prstGeom prst="rect">
            <a:avLst/>
          </a:prstGeom>
        </p:spPr>
      </p:pic>
      <p:pic>
        <p:nvPicPr>
          <p:cNvPr id="6" name="Picture 5">
            <a:extLst>
              <a:ext uri="{FF2B5EF4-FFF2-40B4-BE49-F238E27FC236}">
                <a16:creationId xmlns:a16="http://schemas.microsoft.com/office/drawing/2014/main" id="{9A908AB5-BFBB-4D02-A3FE-74690291FE08}"/>
              </a:ext>
            </a:extLst>
          </p:cNvPr>
          <p:cNvPicPr>
            <a:picLocks noChangeAspect="1"/>
          </p:cNvPicPr>
          <p:nvPr/>
        </p:nvPicPr>
        <p:blipFill>
          <a:blip r:embed="rId3"/>
          <a:stretch>
            <a:fillRect/>
          </a:stretch>
        </p:blipFill>
        <p:spPr>
          <a:xfrm>
            <a:off x="8447087" y="1905000"/>
            <a:ext cx="3057525" cy="4410075"/>
          </a:xfrm>
          <a:prstGeom prst="rect">
            <a:avLst/>
          </a:prstGeom>
        </p:spPr>
      </p:pic>
    </p:spTree>
    <p:extLst>
      <p:ext uri="{BB962C8B-B14F-4D97-AF65-F5344CB8AC3E}">
        <p14:creationId xmlns:p14="http://schemas.microsoft.com/office/powerpoint/2010/main" val="28564639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A1FD5-2C6E-4DD5-B1E7-F2CDF39CB01F}"/>
              </a:ext>
            </a:extLst>
          </p:cNvPr>
          <p:cNvSpPr>
            <a:spLocks noGrp="1"/>
          </p:cNvSpPr>
          <p:nvPr>
            <p:ph type="title"/>
          </p:nvPr>
        </p:nvSpPr>
        <p:spPr/>
        <p:txBody>
          <a:bodyPr/>
          <a:lstStyle/>
          <a:p>
            <a:r>
              <a:rPr lang="en-IN" dirty="0"/>
              <a:t>Tool Description</a:t>
            </a:r>
          </a:p>
        </p:txBody>
      </p:sp>
      <p:sp>
        <p:nvSpPr>
          <p:cNvPr id="3" name="Content Placeholder 2">
            <a:extLst>
              <a:ext uri="{FF2B5EF4-FFF2-40B4-BE49-F238E27FC236}">
                <a16:creationId xmlns:a16="http://schemas.microsoft.com/office/drawing/2014/main" id="{A9C66D6B-BF15-463E-8216-EF977E65DF5D}"/>
              </a:ext>
            </a:extLst>
          </p:cNvPr>
          <p:cNvSpPr>
            <a:spLocks noGrp="1"/>
          </p:cNvSpPr>
          <p:nvPr>
            <p:ph idx="1"/>
          </p:nvPr>
        </p:nvSpPr>
        <p:spPr/>
        <p:txBody>
          <a:bodyPr>
            <a:normAutofit fontScale="92500"/>
          </a:bodyPr>
          <a:lstStyle/>
          <a:p>
            <a:pPr>
              <a:lnSpc>
                <a:spcPct val="107000"/>
              </a:lnSpc>
              <a:tabLst>
                <a:tab pos="1695450" algn="l"/>
              </a:tabLst>
            </a:pPr>
            <a:r>
              <a:rPr lang="en-IN" sz="2400" dirty="0"/>
              <a:t>Design software – Figma</a:t>
            </a:r>
          </a:p>
          <a:p>
            <a:pPr>
              <a:lnSpc>
                <a:spcPct val="107000"/>
              </a:lnSpc>
              <a:tabLst>
                <a:tab pos="1695450" algn="l"/>
              </a:tabLst>
            </a:pPr>
            <a:r>
              <a:rPr lang="en-IN" sz="2400" dirty="0"/>
              <a:t>Kaggle</a:t>
            </a:r>
          </a:p>
          <a:p>
            <a:pPr>
              <a:lnSpc>
                <a:spcPct val="107000"/>
              </a:lnSpc>
              <a:tabLst>
                <a:tab pos="1695450" algn="l"/>
              </a:tabLst>
            </a:pPr>
            <a:r>
              <a:rPr lang="en-IN" sz="2400" dirty="0"/>
              <a:t>Google Collab</a:t>
            </a:r>
          </a:p>
          <a:p>
            <a:pPr>
              <a:lnSpc>
                <a:spcPct val="107000"/>
              </a:lnSpc>
              <a:tabLst>
                <a:tab pos="1695450" algn="l"/>
              </a:tabLst>
            </a:pPr>
            <a:r>
              <a:rPr lang="en-IN" sz="2400" dirty="0"/>
              <a:t>IDE - </a:t>
            </a:r>
            <a:r>
              <a:rPr lang="en-IN" sz="2400" dirty="0" err="1"/>
              <a:t>VSCode</a:t>
            </a:r>
            <a:endParaRPr lang="en-IN" sz="2400" dirty="0"/>
          </a:p>
          <a:p>
            <a:pPr>
              <a:lnSpc>
                <a:spcPct val="107000"/>
              </a:lnSpc>
              <a:tabLst>
                <a:tab pos="1695450" algn="l"/>
              </a:tabLst>
            </a:pPr>
            <a:r>
              <a:rPr lang="en-IN" sz="2400" dirty="0"/>
              <a:t>Frontend framework- React</a:t>
            </a:r>
          </a:p>
          <a:p>
            <a:pPr>
              <a:lnSpc>
                <a:spcPct val="107000"/>
              </a:lnSpc>
              <a:tabLst>
                <a:tab pos="1695450" algn="l"/>
              </a:tabLst>
            </a:pPr>
            <a:r>
              <a:rPr lang="en-IN" sz="2400" dirty="0"/>
              <a:t>Libraries – Redux, React router, Material UI, Firebase, React-google-login, </a:t>
            </a:r>
            <a:r>
              <a:rPr lang="en-IN" sz="2400" dirty="0" err="1"/>
              <a:t>keras</a:t>
            </a:r>
            <a:r>
              <a:rPr lang="en-IN" sz="2400" dirty="0"/>
              <a:t>, </a:t>
            </a:r>
            <a:r>
              <a:rPr lang="en-IN" sz="2400" dirty="0" err="1"/>
              <a:t>tensorflow</a:t>
            </a:r>
            <a:r>
              <a:rPr lang="en-IN" sz="2400" dirty="0"/>
              <a:t>. Matplotlib, cv2, </a:t>
            </a:r>
            <a:r>
              <a:rPr lang="en-IN" sz="2400" dirty="0" err="1"/>
              <a:t>sklearn</a:t>
            </a:r>
            <a:endParaRPr lang="en-IN" sz="2400" dirty="0"/>
          </a:p>
          <a:p>
            <a:pPr>
              <a:lnSpc>
                <a:spcPct val="107000"/>
              </a:lnSpc>
              <a:tabLst>
                <a:tab pos="1695450" algn="l"/>
              </a:tabLst>
            </a:pPr>
            <a:r>
              <a:rPr lang="en-IN" sz="2400" dirty="0"/>
              <a:t>Database- Firebase </a:t>
            </a:r>
            <a:r>
              <a:rPr lang="en-IN" sz="2400" dirty="0" err="1"/>
              <a:t>firestore</a:t>
            </a:r>
            <a:endParaRPr lang="en-IN" sz="2400" dirty="0"/>
          </a:p>
          <a:p>
            <a:endParaRPr lang="en-IN" dirty="0"/>
          </a:p>
        </p:txBody>
      </p:sp>
    </p:spTree>
    <p:extLst>
      <p:ext uri="{BB962C8B-B14F-4D97-AF65-F5344CB8AC3E}">
        <p14:creationId xmlns:p14="http://schemas.microsoft.com/office/powerpoint/2010/main" val="33147951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2034C-A274-4C88-AE20-D8F35E761342}"/>
              </a:ext>
            </a:extLst>
          </p:cNvPr>
          <p:cNvSpPr>
            <a:spLocks noGrp="1"/>
          </p:cNvSpPr>
          <p:nvPr>
            <p:ph type="title"/>
          </p:nvPr>
        </p:nvSpPr>
        <p:spPr/>
        <p:txBody>
          <a:bodyPr/>
          <a:lstStyle/>
          <a:p>
            <a:r>
              <a:rPr lang="en-IN" dirty="0"/>
              <a:t>Future Plans</a:t>
            </a:r>
          </a:p>
        </p:txBody>
      </p:sp>
      <p:sp>
        <p:nvSpPr>
          <p:cNvPr id="3" name="Content Placeholder 2">
            <a:extLst>
              <a:ext uri="{FF2B5EF4-FFF2-40B4-BE49-F238E27FC236}">
                <a16:creationId xmlns:a16="http://schemas.microsoft.com/office/drawing/2014/main" id="{C2F9DD82-0840-4617-B220-2946E807D06D}"/>
              </a:ext>
            </a:extLst>
          </p:cNvPr>
          <p:cNvSpPr>
            <a:spLocks noGrp="1"/>
          </p:cNvSpPr>
          <p:nvPr>
            <p:ph idx="1"/>
          </p:nvPr>
        </p:nvSpPr>
        <p:spPr/>
        <p:txBody>
          <a:bodyPr/>
          <a:lstStyle/>
          <a:p>
            <a:pPr>
              <a:lnSpc>
                <a:spcPct val="107000"/>
              </a:lnSpc>
              <a:spcAft>
                <a:spcPts val="8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In the future we will focus on gathering images for enriching the database and improving accuracy of the model using different techniques of fine-tuning and augmentation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In addition, we will include expanding the model's use by training it for plant disease recognition on larger land areas, merging aerial photographs of orchards and vineyards obtained by drones with object detection using convolution neural networks. We hope that by expanding this study, they will be able to have a positive influence on long-term development and crop quality for future generations.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3358147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DA46E-AC7F-4030-BCE6-1A24C6BEE6E2}"/>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911BB9F0-5405-4AA5-8345-2BB54D870E28}"/>
              </a:ext>
            </a:extLst>
          </p:cNvPr>
          <p:cNvSpPr>
            <a:spLocks noGrp="1"/>
          </p:cNvSpPr>
          <p:nvPr>
            <p:ph idx="1"/>
          </p:nvPr>
        </p:nvSpPr>
        <p:spPr>
          <a:xfrm>
            <a:off x="626165" y="2133600"/>
            <a:ext cx="10878447" cy="4724400"/>
          </a:xfrm>
        </p:spPr>
        <p:txBody>
          <a:bodyPr>
            <a:normAutofit fontScale="62500" lnSpcReduction="20000"/>
          </a:bodyPr>
          <a:lstStyle/>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R.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Balodi</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S. Bisht, A.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Ghatak</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and K. H. Rao, “Plant disease diagnosis: Technological advancements and challenges,”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Indian Phytopathology</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vol. 70, no. 3, pp. 275–281, 2017.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F. Martinelli, R.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Scalenghe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S.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Davino</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et al., “Advanced methods of plant disease detection. A review,”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Agronomy for Sustainable Development</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vol. 35, no. 1, pp. 1–25, 2015.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 S. West, C. Bravo, R.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Oberti</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D. Lemaire, D.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Moshou</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and H. A. McCartney, “The potential of optical canopy measurement for targeted control of field crop diseases,”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Annual Review of Phytopathology</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vol. 41, pp. 593–614, 2003.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 Singh, B.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Ganapathysubramanian</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 K. Singh, and S. Sarkar, “Machine learning for high-throughput stress phenotyping in plants,”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Trends in Plant Science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vol. 21, no. 2, pp. 110–124, 2016.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 Johannes, A.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Picon</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 Alvarez-</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Gila</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et al., “Automatic plant disease diagnosis using mobile capture devices, applied on a wheat use case,”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Computers and Electronics in Agriculture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vol. 138, pp. 200–209, 2017.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S. P. Mohanty, D. P. Hughes, and M.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Salathé</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“Using deep learning for image-based plant disease detection,”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Frontiers in Plant Science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vol. 7, p. 1419, 2016.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J. Amara, B.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Bouaziz</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and A.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Algergawy</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 deep learning-based approach for banana leaf diseases classification,” in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Proceedings of the </a:t>
            </a:r>
            <a:r>
              <a:rPr lang="en-IN" sz="1800" i="1" dirty="0" err="1">
                <a:effectLst/>
                <a:latin typeface="Times New Roman" panose="02020603050405020304" pitchFamily="18" charset="0"/>
                <a:ea typeface="Times New Roman" panose="02020603050405020304" pitchFamily="18" charset="0"/>
                <a:cs typeface="Times New Roman" panose="02020603050405020304" pitchFamily="18" charset="0"/>
              </a:rPr>
              <a:t>Datenbanksysteme</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 für Business, </a:t>
            </a:r>
            <a:r>
              <a:rPr lang="en-IN" sz="1800" i="1" dirty="0" err="1">
                <a:effectLst/>
                <a:latin typeface="Times New Roman" panose="02020603050405020304" pitchFamily="18" charset="0"/>
                <a:ea typeface="Times New Roman" panose="02020603050405020304" pitchFamily="18" charset="0"/>
                <a:cs typeface="Times New Roman" panose="02020603050405020304" pitchFamily="18" charset="0"/>
              </a:rPr>
              <a:t>Technologie</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 und Web (BTW '17) - </a:t>
            </a:r>
            <a:r>
              <a:rPr lang="en-IN" sz="1800" i="1" dirty="0" err="1">
                <a:effectLst/>
                <a:latin typeface="Times New Roman" panose="02020603050405020304" pitchFamily="18" charset="0"/>
                <a:ea typeface="Times New Roman" panose="02020603050405020304" pitchFamily="18" charset="0"/>
                <a:cs typeface="Times New Roman" panose="02020603050405020304" pitchFamily="18" charset="0"/>
              </a:rPr>
              <a:t>Workshopband</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2017.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K. P.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Ferentinos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“Deep learning models for plant disease detection and diagnosis,”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Computers and Electronics in Agriculture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vol. 145, pp. 311–318, 2018.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S.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Sladojevic</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M.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Arsenovic</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Anderla</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D.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Culibrk</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and D. Stefanovic, “Deep neural networks based recognition of plant diseases by leaf image classification,”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Computational Intelligence and Neuroscience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vol. 2016, Article ID 3289801, 11 pages, 2016.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6000"/>
              </a:lnSpc>
              <a:spcAft>
                <a:spcPts val="800"/>
              </a:spcAft>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G. Wang, Y. Sun, and J. Wang, “Automatic image-based plant disease severity estimation using deep learning,” </a:t>
            </a:r>
            <a:r>
              <a:rPr lang="en-IN" sz="1800" i="1" dirty="0">
                <a:effectLst/>
                <a:latin typeface="Times New Roman" panose="02020603050405020304" pitchFamily="18" charset="0"/>
                <a:ea typeface="Times New Roman" panose="02020603050405020304" pitchFamily="18" charset="0"/>
                <a:cs typeface="Times New Roman" panose="02020603050405020304" pitchFamily="18" charset="0"/>
              </a:rPr>
              <a:t>Computational Intelligence and Neuroscience</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vol. 2017, Article ID 2917536, 8 pages, 2017.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866884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86400-BE61-41F5-A89C-A2DD9106CB21}"/>
              </a:ext>
            </a:extLst>
          </p:cNvPr>
          <p:cNvSpPr>
            <a:spLocks noGrp="1"/>
          </p:cNvSpPr>
          <p:nvPr>
            <p:ph type="title"/>
          </p:nvPr>
        </p:nvSpPr>
        <p:spPr>
          <a:xfrm>
            <a:off x="2453777" y="2671570"/>
            <a:ext cx="8911687" cy="5051133"/>
          </a:xfrm>
        </p:spPr>
        <p:txBody>
          <a:bodyPr>
            <a:normAutofit/>
          </a:bodyPr>
          <a:lstStyle/>
          <a:p>
            <a:r>
              <a:rPr lang="en-IN" sz="9600" dirty="0"/>
              <a:t>Thank you</a:t>
            </a:r>
          </a:p>
        </p:txBody>
      </p:sp>
    </p:spTree>
    <p:extLst>
      <p:ext uri="{BB962C8B-B14F-4D97-AF65-F5344CB8AC3E}">
        <p14:creationId xmlns:p14="http://schemas.microsoft.com/office/powerpoint/2010/main" val="4231940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E36E5-CEBC-41EF-BD73-71EE27363423}"/>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175CDA0F-02D8-44F1-8A32-E398088286F7}"/>
              </a:ext>
            </a:extLst>
          </p:cNvPr>
          <p:cNvSpPr>
            <a:spLocks noGrp="1"/>
          </p:cNvSpPr>
          <p:nvPr>
            <p:ph idx="1"/>
          </p:nvPr>
        </p:nvSpPr>
        <p:spPr>
          <a:xfrm>
            <a:off x="1463040" y="2133600"/>
            <a:ext cx="10041572" cy="4303776"/>
          </a:xfrm>
        </p:spPr>
        <p:txBody>
          <a:bodyPr>
            <a:normAutofit/>
          </a:bodyPr>
          <a:lstStyle/>
          <a:p>
            <a:pPr algn="just">
              <a:lnSpc>
                <a:spcPct val="107000"/>
              </a:lnSpc>
              <a:spcAft>
                <a:spcPts val="8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The latest generation of convolutional neural networks (CNNs) has achieved impressive results in the field of image classification. By the means of this minor project, we aim to classify the plant diseases by assessing the images of the leaves with the application of Deep learning and image processing and finding the most optimal machine learning algorithm to achieve the same, and create an interface  to classify the provided image and generate the appropriate results using the model which may include various types of disease and their respective treatments. </a:t>
            </a:r>
          </a:p>
          <a:p>
            <a:pPr algn="just">
              <a:lnSpc>
                <a:spcPct val="107000"/>
              </a:lnSpc>
              <a:spcAft>
                <a:spcPts val="800"/>
              </a:spcAf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Plant diseases have turned into a major problem as it can cause significant reduction and losses in both quality and quantity of agricultural </a:t>
            </a:r>
            <a:r>
              <a:rPr lang="en-IN" sz="1800" dirty="0" err="1">
                <a:effectLst/>
                <a:latin typeface="Times New Roman" panose="02020603050405020304" pitchFamily="18" charset="0"/>
                <a:ea typeface="Times New Roman" panose="02020603050405020304" pitchFamily="18" charset="0"/>
                <a:cs typeface="Times New Roman" panose="02020603050405020304" pitchFamily="18" charset="0"/>
              </a:rPr>
              <a:t>products.A</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vast majority of the growing national population depends on agriculture yields. Farmers have wide range of diversity to select suitable fruit or vegetable crops to grow. But the cultivation of these crops for optimum yield and quality produce is highly technical &amp; challenging. It can be improved by the aid of technological support and mechanized farming.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07000"/>
              </a:lnSpc>
              <a:spcAft>
                <a:spcPts val="800"/>
              </a:spcAft>
            </a:pP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07000"/>
              </a:lnSpc>
              <a:spcAft>
                <a:spcPts val="800"/>
              </a:spcAft>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6900" indent="0">
              <a:lnSpc>
                <a:spcPct val="107000"/>
              </a:lnSpc>
              <a:spcAft>
                <a:spcPts val="800"/>
              </a:spcAft>
              <a:buNone/>
              <a:tabLst>
                <a:tab pos="1695450" algn="l"/>
              </a:tabLst>
            </a:pPr>
            <a:endParaRPr lang="en-IN" sz="24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11729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5AF97-9DD0-4EC2-8DBF-B49E8F8B1914}"/>
              </a:ext>
            </a:extLst>
          </p:cNvPr>
          <p:cNvSpPr>
            <a:spLocks noGrp="1"/>
          </p:cNvSpPr>
          <p:nvPr>
            <p:ph type="title"/>
          </p:nvPr>
        </p:nvSpPr>
        <p:spPr/>
        <p:txBody>
          <a:bodyPr/>
          <a:lstStyle/>
          <a:p>
            <a:r>
              <a:rPr lang="en-IN" dirty="0"/>
              <a:t>Introduction (contd.)</a:t>
            </a:r>
          </a:p>
        </p:txBody>
      </p:sp>
      <p:sp>
        <p:nvSpPr>
          <p:cNvPr id="3" name="Content Placeholder 2">
            <a:extLst>
              <a:ext uri="{FF2B5EF4-FFF2-40B4-BE49-F238E27FC236}">
                <a16:creationId xmlns:a16="http://schemas.microsoft.com/office/drawing/2014/main" id="{3ACD7F88-7A96-4010-AE50-393173C2F04C}"/>
              </a:ext>
            </a:extLst>
          </p:cNvPr>
          <p:cNvSpPr>
            <a:spLocks noGrp="1"/>
          </p:cNvSpPr>
          <p:nvPr>
            <p:ph idx="1"/>
          </p:nvPr>
        </p:nvSpPr>
        <p:spPr/>
        <p:txBody>
          <a:bodyPr/>
          <a:lstStyle/>
          <a:p>
            <a:pPr marL="0" indent="0">
              <a:lnSpc>
                <a:spcPct val="107000"/>
              </a:lnSpc>
              <a:spcAft>
                <a:spcPts val="800"/>
              </a:spcAft>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need for agricultural practice advancement is growing every day, and it's one of those fields that gets overlooked when it comes to the use of technology and artificial intelligence, which are ubiquitous in many aspects of our daily lives, but we're still using decades-old practices in agriculture, which has a significant impact on our agrarian economy. Machine learning can offer farmers with more detailed information on their crops, allowing them to make better agricultural decisions.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This applications could be used as a foundation for developing expert assistance or automated screening systems. Such tools may help to promote more sustainable agriculture practices and increase food security.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68147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20747-26B7-4864-9420-B2E93D71C616}"/>
              </a:ext>
            </a:extLst>
          </p:cNvPr>
          <p:cNvSpPr>
            <a:spLocks noGrp="1"/>
          </p:cNvSpPr>
          <p:nvPr>
            <p:ph type="title"/>
          </p:nvPr>
        </p:nvSpPr>
        <p:spPr/>
        <p:txBody>
          <a:bodyPr/>
          <a:lstStyle/>
          <a:p>
            <a:r>
              <a:rPr lang="en-IN" dirty="0"/>
              <a:t>Project Objective</a:t>
            </a:r>
          </a:p>
        </p:txBody>
      </p:sp>
      <p:sp>
        <p:nvSpPr>
          <p:cNvPr id="3" name="Content Placeholder 2">
            <a:extLst>
              <a:ext uri="{FF2B5EF4-FFF2-40B4-BE49-F238E27FC236}">
                <a16:creationId xmlns:a16="http://schemas.microsoft.com/office/drawing/2014/main" id="{D749C236-68CA-49C4-B33E-D230D5B73B17}"/>
              </a:ext>
            </a:extLst>
          </p:cNvPr>
          <p:cNvSpPr>
            <a:spLocks noGrp="1"/>
          </p:cNvSpPr>
          <p:nvPr>
            <p:ph idx="1"/>
          </p:nvPr>
        </p:nvSpPr>
        <p:spPr/>
        <p:txBody>
          <a:bodyPr>
            <a:normAutofit/>
          </a:bodyPr>
          <a:lstStyle/>
          <a:p>
            <a:pPr>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Using the plant village dataset as the train and test data, the goal of this project is to develop the best possible machine learning model to classify and identify the effective area of a diseased plant leaf plant disease by combining various image processing techniques with certain supervised or unsupervised machine learning algorithms, whichever produces the best accuracy and build a usable interface for providing disease related information and its treatments.</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This will be a critical step in recognizing the disease, its stage, the appropriate insecticide, pesticide, or fertilizer, and the appropriate dosage, as well as establishing a link between disease behavior and finding a solution for it and build a usable interface for providing disease related information and its treatments.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1695450" algn="l"/>
              </a:tabLst>
            </a:pPr>
            <a:endParaRPr lang="en-IN" sz="2400" dirty="0">
              <a:effectLst/>
              <a:ea typeface="Calibri" panose="020F0502020204030204" pitchFamily="34" charset="0"/>
              <a:cs typeface="Times New Roman" panose="02020603050405020304" pitchFamily="18" charset="0"/>
            </a:endParaRPr>
          </a:p>
          <a:p>
            <a:endParaRPr lang="en-IN" sz="2400" dirty="0"/>
          </a:p>
        </p:txBody>
      </p:sp>
    </p:spTree>
    <p:extLst>
      <p:ext uri="{BB962C8B-B14F-4D97-AF65-F5344CB8AC3E}">
        <p14:creationId xmlns:p14="http://schemas.microsoft.com/office/powerpoint/2010/main" val="27948642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378C8-F7F6-47E3-9B38-0C41F9BAC479}"/>
              </a:ext>
            </a:extLst>
          </p:cNvPr>
          <p:cNvSpPr>
            <a:spLocks noGrp="1"/>
          </p:cNvSpPr>
          <p:nvPr>
            <p:ph type="title"/>
          </p:nvPr>
        </p:nvSpPr>
        <p:spPr/>
        <p:txBody>
          <a:bodyPr/>
          <a:lstStyle/>
          <a:p>
            <a:r>
              <a:rPr lang="en-IN" dirty="0"/>
              <a:t>Project Objective (contd.)</a:t>
            </a:r>
          </a:p>
        </p:txBody>
      </p:sp>
      <p:graphicFrame>
        <p:nvGraphicFramePr>
          <p:cNvPr id="4" name="Content Placeholder 3">
            <a:extLst>
              <a:ext uri="{FF2B5EF4-FFF2-40B4-BE49-F238E27FC236}">
                <a16:creationId xmlns:a16="http://schemas.microsoft.com/office/drawing/2014/main" id="{D15B51C3-97B7-48D2-BBD8-FEE4928E075D}"/>
              </a:ext>
            </a:extLst>
          </p:cNvPr>
          <p:cNvGraphicFramePr>
            <a:graphicFrameLocks noGrp="1"/>
          </p:cNvGraphicFramePr>
          <p:nvPr>
            <p:ph idx="1"/>
            <p:extLst>
              <p:ext uri="{D42A27DB-BD31-4B8C-83A1-F6EECF244321}">
                <p14:modId xmlns:p14="http://schemas.microsoft.com/office/powerpoint/2010/main" val="329417825"/>
              </p:ext>
            </p:extLst>
          </p:nvPr>
        </p:nvGraphicFramePr>
        <p:xfrm>
          <a:off x="687388" y="1527995"/>
          <a:ext cx="10762932" cy="5330005"/>
        </p:xfrm>
        <a:graphic>
          <a:graphicData uri="http://schemas.openxmlformats.org/drawingml/2006/table">
            <a:tbl>
              <a:tblPr bandRow="1">
                <a:tableStyleId>{5C22544A-7EE6-4342-B048-85BDC9FD1C3A}</a:tableStyleId>
              </a:tblPr>
              <a:tblGrid>
                <a:gridCol w="4139773">
                  <a:extLst>
                    <a:ext uri="{9D8B030D-6E8A-4147-A177-3AD203B41FA5}">
                      <a16:colId xmlns:a16="http://schemas.microsoft.com/office/drawing/2014/main" val="1439202101"/>
                    </a:ext>
                  </a:extLst>
                </a:gridCol>
                <a:gridCol w="3398179">
                  <a:extLst>
                    <a:ext uri="{9D8B030D-6E8A-4147-A177-3AD203B41FA5}">
                      <a16:colId xmlns:a16="http://schemas.microsoft.com/office/drawing/2014/main" val="2701915544"/>
                    </a:ext>
                  </a:extLst>
                </a:gridCol>
                <a:gridCol w="3224980">
                  <a:extLst>
                    <a:ext uri="{9D8B030D-6E8A-4147-A177-3AD203B41FA5}">
                      <a16:colId xmlns:a16="http://schemas.microsoft.com/office/drawing/2014/main" val="2500326368"/>
                    </a:ext>
                  </a:extLst>
                </a:gridCol>
              </a:tblGrid>
              <a:tr h="246856">
                <a:tc>
                  <a:txBody>
                    <a:bodyPr/>
                    <a:lstStyle/>
                    <a:p>
                      <a:pPr>
                        <a:lnSpc>
                          <a:spcPct val="107000"/>
                        </a:lnSpc>
                        <a:spcAft>
                          <a:spcPts val="800"/>
                        </a:spcAft>
                      </a:pPr>
                      <a:r>
                        <a:rPr lang="en-US" sz="1500">
                          <a:effectLst/>
                        </a:rPr>
                        <a:t>Current Practice</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tc>
                  <a:txBody>
                    <a:bodyPr/>
                    <a:lstStyle/>
                    <a:p>
                      <a:pPr>
                        <a:lnSpc>
                          <a:spcPct val="107000"/>
                        </a:lnSpc>
                        <a:spcAft>
                          <a:spcPts val="800"/>
                        </a:spcAft>
                      </a:pPr>
                      <a:r>
                        <a:rPr lang="en-US" sz="1500">
                          <a:effectLst/>
                        </a:rPr>
                        <a:t>Pros</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tc>
                  <a:txBody>
                    <a:bodyPr/>
                    <a:lstStyle/>
                    <a:p>
                      <a:pPr>
                        <a:lnSpc>
                          <a:spcPct val="107000"/>
                        </a:lnSpc>
                        <a:spcAft>
                          <a:spcPts val="800"/>
                        </a:spcAft>
                      </a:pPr>
                      <a:r>
                        <a:rPr lang="en-US" sz="1500">
                          <a:effectLst/>
                        </a:rPr>
                        <a:t>Cons</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extLst>
                  <a:ext uri="{0D108BD9-81ED-4DB2-BD59-A6C34878D82A}">
                    <a16:rowId xmlns:a16="http://schemas.microsoft.com/office/drawing/2014/main" val="708053754"/>
                  </a:ext>
                </a:extLst>
              </a:tr>
              <a:tr h="1706764">
                <a:tc>
                  <a:txBody>
                    <a:bodyPr/>
                    <a:lstStyle/>
                    <a:p>
                      <a:pPr>
                        <a:lnSpc>
                          <a:spcPct val="107000"/>
                        </a:lnSpc>
                        <a:spcAft>
                          <a:spcPts val="800"/>
                        </a:spcAft>
                      </a:pPr>
                      <a:r>
                        <a:rPr lang="en-US" sz="1500" dirty="0">
                          <a:effectLst/>
                        </a:rPr>
                        <a:t>Manual selection of fertilizer/insecticide/pesticide and its amount without any automated recommendations or any other expertise.</a:t>
                      </a:r>
                      <a:endParaRPr lang="en-IN"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tc>
                  <a:txBody>
                    <a:bodyPr/>
                    <a:lstStyle/>
                    <a:p>
                      <a:pPr>
                        <a:lnSpc>
                          <a:spcPct val="107000"/>
                        </a:lnSpc>
                        <a:spcAft>
                          <a:spcPts val="800"/>
                        </a:spcAft>
                      </a:pPr>
                      <a:r>
                        <a:rPr lang="en-US" sz="1500" dirty="0">
                          <a:effectLst/>
                        </a:rPr>
                        <a:t>Farmers determine the most appropriate amount based on the disease to the best of their knowledge.</a:t>
                      </a:r>
                      <a:endParaRPr lang="en-IN"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tc>
                  <a:txBody>
                    <a:bodyPr/>
                    <a:lstStyle/>
                    <a:p>
                      <a:pPr>
                        <a:lnSpc>
                          <a:spcPct val="107000"/>
                        </a:lnSpc>
                        <a:spcAft>
                          <a:spcPts val="800"/>
                        </a:spcAft>
                      </a:pPr>
                      <a:r>
                        <a:rPr lang="en-US" sz="1500" dirty="0">
                          <a:effectLst/>
                        </a:rPr>
                        <a:t>Non-automated time-consuming process.</a:t>
                      </a:r>
                      <a:endParaRPr lang="en-IN" sz="1500" dirty="0">
                        <a:effectLst/>
                      </a:endParaRPr>
                    </a:p>
                    <a:p>
                      <a:pPr>
                        <a:lnSpc>
                          <a:spcPct val="107000"/>
                        </a:lnSpc>
                        <a:spcAft>
                          <a:spcPts val="800"/>
                        </a:spcAft>
                      </a:pPr>
                      <a:r>
                        <a:rPr lang="en-US" sz="1500" dirty="0">
                          <a:effectLst/>
                        </a:rPr>
                        <a:t>Can lead to excessive usage, crops harmful for consumption, soil and water pollution.</a:t>
                      </a:r>
                      <a:endParaRPr lang="en-IN" sz="1500" dirty="0">
                        <a:effectLst/>
                      </a:endParaRPr>
                    </a:p>
                    <a:p>
                      <a:pPr>
                        <a:lnSpc>
                          <a:spcPct val="107000"/>
                        </a:lnSpc>
                        <a:spcAft>
                          <a:spcPts val="800"/>
                        </a:spcAft>
                      </a:pPr>
                      <a:r>
                        <a:rPr lang="en-US" sz="1500" dirty="0">
                          <a:effectLst/>
                        </a:rPr>
                        <a:t> </a:t>
                      </a:r>
                      <a:endParaRPr lang="en-IN"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extLst>
                  <a:ext uri="{0D108BD9-81ED-4DB2-BD59-A6C34878D82A}">
                    <a16:rowId xmlns:a16="http://schemas.microsoft.com/office/drawing/2014/main" val="2170352161"/>
                  </a:ext>
                </a:extLst>
              </a:tr>
              <a:tr h="1399889">
                <a:tc>
                  <a:txBody>
                    <a:bodyPr/>
                    <a:lstStyle/>
                    <a:p>
                      <a:pPr>
                        <a:lnSpc>
                          <a:spcPct val="107000"/>
                        </a:lnSpc>
                        <a:spcAft>
                          <a:spcPts val="800"/>
                        </a:spcAft>
                      </a:pPr>
                      <a:r>
                        <a:rPr lang="en-US" sz="1500" dirty="0">
                          <a:effectLst/>
                        </a:rPr>
                        <a:t>Manual disease detection and diagnosis by farmer farmers or by agricultural scientists</a:t>
                      </a:r>
                      <a:endParaRPr lang="en-IN"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tc>
                  <a:txBody>
                    <a:bodyPr/>
                    <a:lstStyle/>
                    <a:p>
                      <a:pPr>
                        <a:lnSpc>
                          <a:spcPct val="107000"/>
                        </a:lnSpc>
                        <a:spcAft>
                          <a:spcPts val="800"/>
                        </a:spcAft>
                      </a:pPr>
                      <a:r>
                        <a:rPr lang="en-US" sz="1500" dirty="0">
                          <a:effectLst/>
                        </a:rPr>
                        <a:t>A decision is made based on visuals and the spread to the best of farmer’s knowledge.</a:t>
                      </a:r>
                      <a:endParaRPr lang="en-IN"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tc>
                  <a:txBody>
                    <a:bodyPr/>
                    <a:lstStyle/>
                    <a:p>
                      <a:pPr>
                        <a:lnSpc>
                          <a:spcPct val="107000"/>
                        </a:lnSpc>
                        <a:spcAft>
                          <a:spcPts val="800"/>
                        </a:spcAft>
                      </a:pPr>
                      <a:r>
                        <a:rPr lang="en-US" sz="1500">
                          <a:effectLst/>
                        </a:rPr>
                        <a:t>Can be inaccurate and inefficient at times due to human error or lack of knowledge</a:t>
                      </a:r>
                      <a:endParaRPr lang="en-IN" sz="1500">
                        <a:effectLst/>
                      </a:endParaRPr>
                    </a:p>
                    <a:p>
                      <a:pPr>
                        <a:lnSpc>
                          <a:spcPct val="107000"/>
                        </a:lnSpc>
                        <a:spcAft>
                          <a:spcPts val="800"/>
                        </a:spcAft>
                      </a:pPr>
                      <a:r>
                        <a:rPr lang="en-US" sz="1500">
                          <a:effectLst/>
                        </a:rPr>
                        <a:t>this is a very challenging and time-consuming task. </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extLst>
                  <a:ext uri="{0D108BD9-81ED-4DB2-BD59-A6C34878D82A}">
                    <a16:rowId xmlns:a16="http://schemas.microsoft.com/office/drawing/2014/main" val="3421791254"/>
                  </a:ext>
                </a:extLst>
              </a:tr>
              <a:tr h="1976496">
                <a:tc>
                  <a:txBody>
                    <a:bodyPr/>
                    <a:lstStyle/>
                    <a:p>
                      <a:pPr>
                        <a:lnSpc>
                          <a:spcPct val="107000"/>
                        </a:lnSpc>
                        <a:spcAft>
                          <a:spcPts val="800"/>
                        </a:spcAft>
                      </a:pPr>
                      <a:r>
                        <a:rPr lang="en-US" sz="1500">
                          <a:effectLst/>
                        </a:rPr>
                        <a:t>Automatic disease detection with the help of machine learning algorithm.</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tc>
                  <a:txBody>
                    <a:bodyPr/>
                    <a:lstStyle/>
                    <a:p>
                      <a:pPr>
                        <a:lnSpc>
                          <a:spcPct val="107000"/>
                        </a:lnSpc>
                        <a:spcAft>
                          <a:spcPts val="800"/>
                        </a:spcAft>
                      </a:pPr>
                      <a:r>
                        <a:rPr lang="en-US" sz="1500" dirty="0">
                          <a:effectLst/>
                        </a:rPr>
                        <a:t>It is more accurate than the traditional practices</a:t>
                      </a:r>
                      <a:endParaRPr lang="en-IN"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tc>
                  <a:txBody>
                    <a:bodyPr/>
                    <a:lstStyle/>
                    <a:p>
                      <a:pPr>
                        <a:lnSpc>
                          <a:spcPct val="107000"/>
                        </a:lnSpc>
                        <a:spcAft>
                          <a:spcPts val="800"/>
                        </a:spcAft>
                      </a:pPr>
                      <a:r>
                        <a:rPr lang="en-US" sz="1500" dirty="0">
                          <a:effectLst/>
                        </a:rPr>
                        <a:t>use a very high number of training parameters. Consequently, the training time and the prediction time of these systems are very high, or they require a machine with high computation powers and are not available to all farmers</a:t>
                      </a:r>
                      <a:endParaRPr lang="en-IN"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41825" marR="41825" marT="0" marB="0"/>
                </a:tc>
                <a:extLst>
                  <a:ext uri="{0D108BD9-81ED-4DB2-BD59-A6C34878D82A}">
                    <a16:rowId xmlns:a16="http://schemas.microsoft.com/office/drawing/2014/main" val="2460913752"/>
                  </a:ext>
                </a:extLst>
              </a:tr>
            </a:tbl>
          </a:graphicData>
        </a:graphic>
      </p:graphicFrame>
      <p:sp>
        <p:nvSpPr>
          <p:cNvPr id="5" name="Rectangle 1">
            <a:extLst>
              <a:ext uri="{FF2B5EF4-FFF2-40B4-BE49-F238E27FC236}">
                <a16:creationId xmlns:a16="http://schemas.microsoft.com/office/drawing/2014/main" id="{5D076E9D-A767-4D40-B847-CADC8790F478}"/>
              </a:ext>
            </a:extLst>
          </p:cNvPr>
          <p:cNvSpPr>
            <a:spLocks noChangeArrowheads="1"/>
          </p:cNvSpPr>
          <p:nvPr/>
        </p:nvSpPr>
        <p:spPr bwMode="auto">
          <a:xfrm>
            <a:off x="-13742237" y="-60114"/>
            <a:ext cx="28956744" cy="517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869755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F2AB5-440E-4D05-803D-E5A82A24819B}"/>
              </a:ext>
            </a:extLst>
          </p:cNvPr>
          <p:cNvSpPr>
            <a:spLocks noGrp="1"/>
          </p:cNvSpPr>
          <p:nvPr>
            <p:ph type="title"/>
          </p:nvPr>
        </p:nvSpPr>
        <p:spPr/>
        <p:txBody>
          <a:bodyPr/>
          <a:lstStyle/>
          <a:p>
            <a:r>
              <a:rPr lang="en-IN" dirty="0"/>
              <a:t>Methodology</a:t>
            </a:r>
          </a:p>
        </p:txBody>
      </p:sp>
      <p:sp>
        <p:nvSpPr>
          <p:cNvPr id="3" name="Content Placeholder 2">
            <a:extLst>
              <a:ext uri="{FF2B5EF4-FFF2-40B4-BE49-F238E27FC236}">
                <a16:creationId xmlns:a16="http://schemas.microsoft.com/office/drawing/2014/main" id="{3D87DFA9-FCA0-49C1-BA53-66355AC3C6CF}"/>
              </a:ext>
            </a:extLst>
          </p:cNvPr>
          <p:cNvSpPr>
            <a:spLocks noGrp="1"/>
          </p:cNvSpPr>
          <p:nvPr>
            <p:ph idx="1"/>
          </p:nvPr>
        </p:nvSpPr>
        <p:spPr>
          <a:xfrm>
            <a:off x="913795" y="1732449"/>
            <a:ext cx="10353762" cy="4404400"/>
          </a:xfrm>
        </p:spPr>
        <p:txBody>
          <a:bodyPr>
            <a:noAutofit/>
          </a:bodyPr>
          <a:lstStyle/>
          <a:p>
            <a:pPr marL="36900" indent="0">
              <a:buNone/>
            </a:pPr>
            <a:r>
              <a:rPr lang="en-US" sz="2400" dirty="0">
                <a:solidFill>
                  <a:schemeClr val="tx1"/>
                </a:solidFill>
                <a:effectLst/>
                <a:ea typeface="Calibri" panose="020F0502020204030204" pitchFamily="34" charset="0"/>
              </a:rPr>
              <a:t>The steps to be followed to achieve the objective of this project are as follows:</a:t>
            </a:r>
            <a:endParaRPr lang="en-IN" sz="2400" dirty="0">
              <a:solidFill>
                <a:schemeClr val="tx1"/>
              </a:solidFill>
              <a:effectLst/>
              <a:ea typeface="Calibri" panose="020F0502020204030204" pitchFamily="34" charset="0"/>
            </a:endParaRPr>
          </a:p>
          <a:p>
            <a:endParaRPr lang="en-US" sz="2400" b="1" dirty="0">
              <a:solidFill>
                <a:schemeClr val="tx1"/>
              </a:solidFill>
              <a:effectLst/>
              <a:ea typeface="Calibri" panose="020F0502020204030204" pitchFamily="34" charset="0"/>
            </a:endParaRPr>
          </a:p>
          <a:p>
            <a:pPr algn="just">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Datasets</a:t>
            </a:r>
            <a:r>
              <a:rPr lang="en-IN" b="1" dirty="0">
                <a:latin typeface="Calibri" panose="020F0502020204030204" pitchFamily="34"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leaf images of peach plants have been extracted from the Plant Village dataset. The datasets image data for many plant leaves diseases and each of them has a healthy class contains many  leaf images, and the diseased (Bacterial Spot) class comprise of diseased leaf images.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endParaRPr lang="en-IN" sz="2400" dirty="0">
              <a:solidFill>
                <a:schemeClr val="tx1"/>
              </a:solidFill>
              <a:effectLst/>
              <a:ea typeface="Calibri" panose="020F0502020204030204" pitchFamily="34" charset="0"/>
            </a:endParaRPr>
          </a:p>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Image processing and labelling</a:t>
            </a:r>
            <a:r>
              <a:rPr lang="en-IN" b="1" dirty="0">
                <a:latin typeface="Calibri" panose="020F0502020204030204" pitchFamily="34" charset="0"/>
                <a:ea typeface="Times New Roman" panose="02020603050405020304" pitchFamily="18" charset="0"/>
                <a:cs typeface="Times New Roman" panose="02020603050405020304" pitchFamily="18" charset="0"/>
              </a:rPr>
              <a:t>-</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Images intended to be used as datasets for deep neural network classifiers are to be preprocessed. Preprocessing may involves cropping all the images, in order to highlight the region of interest, and using CV2, adjusting the size and colors of the image and making more changes according to the dataset.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2400" dirty="0">
                <a:solidFill>
                  <a:schemeClr val="tx1"/>
                </a:solidFill>
                <a:effectLst/>
                <a:ea typeface="Calibri" panose="020F0502020204030204" pitchFamily="34" charset="0"/>
              </a:rPr>
              <a:t>.</a:t>
            </a:r>
            <a:endParaRPr lang="en-IN" sz="2400" dirty="0">
              <a:solidFill>
                <a:schemeClr val="tx1"/>
              </a:solidFill>
              <a:effectLst/>
              <a:ea typeface="Calibri" panose="020F0502020204030204" pitchFamily="34" charset="0"/>
            </a:endParaRPr>
          </a:p>
          <a:p>
            <a:pPr marL="36900" indent="0">
              <a:buNone/>
            </a:pPr>
            <a:endParaRPr lang="en-IN" sz="2400" dirty="0">
              <a:solidFill>
                <a:srgbClr val="000000"/>
              </a:solidFill>
              <a:effectLst/>
              <a:ea typeface="Calibri" panose="020F0502020204030204" pitchFamily="34" charset="0"/>
            </a:endParaRPr>
          </a:p>
        </p:txBody>
      </p:sp>
    </p:spTree>
    <p:extLst>
      <p:ext uri="{BB962C8B-B14F-4D97-AF65-F5344CB8AC3E}">
        <p14:creationId xmlns:p14="http://schemas.microsoft.com/office/powerpoint/2010/main" val="2850931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90A6-4DFC-4624-AEC1-9B12F9496029}"/>
              </a:ext>
            </a:extLst>
          </p:cNvPr>
          <p:cNvSpPr>
            <a:spLocks noGrp="1"/>
          </p:cNvSpPr>
          <p:nvPr>
            <p:ph type="title"/>
          </p:nvPr>
        </p:nvSpPr>
        <p:spPr/>
        <p:txBody>
          <a:bodyPr/>
          <a:lstStyle/>
          <a:p>
            <a:r>
              <a:rPr lang="en-IN" dirty="0"/>
              <a:t>Methodology (contd.)</a:t>
            </a:r>
          </a:p>
        </p:txBody>
      </p:sp>
      <p:sp>
        <p:nvSpPr>
          <p:cNvPr id="3" name="Content Placeholder 2">
            <a:extLst>
              <a:ext uri="{FF2B5EF4-FFF2-40B4-BE49-F238E27FC236}">
                <a16:creationId xmlns:a16="http://schemas.microsoft.com/office/drawing/2014/main" id="{B62CD2C5-8CFC-46A3-BA5E-BE659C9DF862}"/>
              </a:ext>
            </a:extLst>
          </p:cNvPr>
          <p:cNvSpPr>
            <a:spLocks noGrp="1"/>
          </p:cNvSpPr>
          <p:nvPr>
            <p:ph idx="1"/>
          </p:nvPr>
        </p:nvSpPr>
        <p:spPr>
          <a:xfrm>
            <a:off x="913795" y="1732448"/>
            <a:ext cx="10353762" cy="5125551"/>
          </a:xfrm>
        </p:spPr>
        <p:txBody>
          <a:bodyPr>
            <a:normAutofit/>
          </a:bodyPr>
          <a:lstStyle/>
          <a:p>
            <a:pPr>
              <a:lnSpc>
                <a:spcPct val="107000"/>
              </a:lnSpc>
              <a:spcAft>
                <a:spcPts val="8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Augmentation Process-</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main purpose of applying augmentation is to increase the dataset and introduce slight distortion to the images which helps in reducing overfitting during the training stage. The image augmentation contained one of several transformation techniques including affine transformation, perspective transformation, and simple image rotations. Affine transformations were applied to express translations and rotations (linear transformations and vector addition, resp.) where all parallel lines in the original image are still parallel in the output image.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endParaRPr lang="en-IN" sz="2400" dirty="0">
              <a:solidFill>
                <a:schemeClr val="tx1"/>
              </a:solidFill>
              <a:effectLst/>
              <a:ea typeface="Calibri" panose="020F0502020204030204" pitchFamily="34" charset="0"/>
            </a:endParaRPr>
          </a:p>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Neural Network Training-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train the model, the leaf images of plants will be randomly divided such that 70% of them form the training dataset, and 30% form the testing dataset.</a:t>
            </a:r>
            <a:r>
              <a:rPr lang="en-IN" dirty="0">
                <a:latin typeface="Calibri" panose="020F0502020204030204" pitchFamily="34"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order to get better feature extraction, final images intended to be used as dataset for deep neural network classifier were preprocessed in order to gain consistency. Procedure of image preprocessing involved cropping of all the images manually, making the square around the region of interest (plant leaves). Images with smaller resolution and dimension less than 500 px were not considered as valid images for the dataset.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400" dirty="0">
              <a:solidFill>
                <a:schemeClr val="tx1"/>
              </a:solidFill>
              <a:effectLst/>
              <a:ea typeface="Calibri" panose="020F0502020204030204" pitchFamily="34" charset="0"/>
            </a:endParaRPr>
          </a:p>
          <a:p>
            <a:endParaRPr lang="en-US" sz="2400" dirty="0">
              <a:solidFill>
                <a:schemeClr val="tx1"/>
              </a:solidFill>
              <a:effectLst/>
              <a:ea typeface="Calibri" panose="020F0502020204030204" pitchFamily="34" charset="0"/>
            </a:endParaRPr>
          </a:p>
          <a:p>
            <a:pPr marL="36900" indent="0">
              <a:buNone/>
            </a:pPr>
            <a:endParaRPr lang="en-IN" sz="2400" dirty="0">
              <a:solidFill>
                <a:srgbClr val="000000"/>
              </a:solidFill>
              <a:effectLst/>
              <a:ea typeface="Calibri" panose="020F0502020204030204" pitchFamily="34" charset="0"/>
            </a:endParaRPr>
          </a:p>
          <a:p>
            <a:endParaRPr lang="en-IN" sz="2400" dirty="0">
              <a:solidFill>
                <a:schemeClr val="tx1"/>
              </a:solidFill>
              <a:effectLst/>
              <a:ea typeface="Calibri" panose="020F0502020204030204" pitchFamily="34" charset="0"/>
            </a:endParaRPr>
          </a:p>
          <a:p>
            <a:pPr marL="36900" indent="0">
              <a:buNone/>
            </a:pPr>
            <a:endParaRPr lang="en-IN" sz="2600" dirty="0">
              <a:solidFill>
                <a:srgbClr val="000000"/>
              </a:solidFill>
              <a:effectLst/>
              <a:ea typeface="Calibri" panose="020F0502020204030204" pitchFamily="34" charset="0"/>
            </a:endParaRPr>
          </a:p>
          <a:p>
            <a:endParaRPr lang="en-IN" dirty="0"/>
          </a:p>
        </p:txBody>
      </p:sp>
    </p:spTree>
    <p:extLst>
      <p:ext uri="{BB962C8B-B14F-4D97-AF65-F5344CB8AC3E}">
        <p14:creationId xmlns:p14="http://schemas.microsoft.com/office/powerpoint/2010/main" val="7029801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2E332-356A-4AE2-B298-19E42A9677F7}"/>
              </a:ext>
            </a:extLst>
          </p:cNvPr>
          <p:cNvSpPr>
            <a:spLocks noGrp="1"/>
          </p:cNvSpPr>
          <p:nvPr>
            <p:ph type="title"/>
          </p:nvPr>
        </p:nvSpPr>
        <p:spPr/>
        <p:txBody>
          <a:bodyPr/>
          <a:lstStyle/>
          <a:p>
            <a:r>
              <a:rPr lang="en-IN" dirty="0"/>
              <a:t>Methodology (contd.)</a:t>
            </a:r>
          </a:p>
        </p:txBody>
      </p:sp>
      <p:sp>
        <p:nvSpPr>
          <p:cNvPr id="3" name="Content Placeholder 2">
            <a:extLst>
              <a:ext uri="{FF2B5EF4-FFF2-40B4-BE49-F238E27FC236}">
                <a16:creationId xmlns:a16="http://schemas.microsoft.com/office/drawing/2014/main" id="{D8357D87-3CD3-489B-B0C8-816BC3D8DE6A}"/>
              </a:ext>
            </a:extLst>
          </p:cNvPr>
          <p:cNvSpPr>
            <a:spLocks noGrp="1"/>
          </p:cNvSpPr>
          <p:nvPr>
            <p:ph idx="1"/>
          </p:nvPr>
        </p:nvSpPr>
        <p:spPr/>
        <p:txBody>
          <a:bodyPr/>
          <a:lstStyle/>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Web Application  </a:t>
            </a:r>
            <a:r>
              <a:rPr lang="en-IN" b="1" dirty="0">
                <a:latin typeface="Calibri" panose="020F0502020204030204" pitchFamily="34"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Will be using react with redux to develop the front-end of the application where a user can upload the image of the plant (or use the camera), which is then processed by the developed model to find out any disease in the plant, and as a result, return the ailments and treatment of the unhealthy plant. We’ll be using firebase as the backend service provider and use its hosting, cloud storage and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firestore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SDKs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5534125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C333A"/>
      </a:dk2>
      <a:lt2>
        <a:srgbClr val="D6ECED"/>
      </a:lt2>
      <a:accent1>
        <a:srgbClr val="DE32DE"/>
      </a:accent1>
      <a:accent2>
        <a:srgbClr val="F42B8A"/>
      </a:accent2>
      <a:accent3>
        <a:srgbClr val="349FE7"/>
      </a:accent3>
      <a:accent4>
        <a:srgbClr val="565FF8"/>
      </a:accent4>
      <a:accent5>
        <a:srgbClr val="876BE7"/>
      </a:accent5>
      <a:accent6>
        <a:srgbClr val="F268C2"/>
      </a:accent6>
      <a:hlink>
        <a:srgbClr val="F55CF9"/>
      </a:hlink>
      <a:folHlink>
        <a:srgbClr val="E8A0EE"/>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F20B7C8E-B819-43F3-AAF9-EE50B1A836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172</TotalTime>
  <Words>1867</Words>
  <Application>Microsoft Office PowerPoint</Application>
  <PresentationFormat>Widescreen</PresentationFormat>
  <Paragraphs>216</Paragraphs>
  <Slides>24</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Microsoft YaHei Light</vt:lpstr>
      <vt:lpstr>Arial</vt:lpstr>
      <vt:lpstr>Calibri</vt:lpstr>
      <vt:lpstr>Century Gothic</vt:lpstr>
      <vt:lpstr>Times New Roman</vt:lpstr>
      <vt:lpstr>Wingdings 2</vt:lpstr>
      <vt:lpstr>Wingdings 3</vt:lpstr>
      <vt:lpstr>Wisp</vt:lpstr>
      <vt:lpstr>Minor Project Mid-Term Presentation</vt:lpstr>
      <vt:lpstr>Gantt Chart</vt:lpstr>
      <vt:lpstr>Introduction</vt:lpstr>
      <vt:lpstr>Introduction (contd.)</vt:lpstr>
      <vt:lpstr>Project Objective</vt:lpstr>
      <vt:lpstr>Project Objective (contd.)</vt:lpstr>
      <vt:lpstr>Methodology</vt:lpstr>
      <vt:lpstr>Methodology (contd.)</vt:lpstr>
      <vt:lpstr>Methodology (contd.)</vt:lpstr>
      <vt:lpstr>Screenshots</vt:lpstr>
      <vt:lpstr>Screenshots (contd.)</vt:lpstr>
      <vt:lpstr>Screenshots (contd.)</vt:lpstr>
      <vt:lpstr>Screenshots (contd.)</vt:lpstr>
      <vt:lpstr>Screenshots (contd.)</vt:lpstr>
      <vt:lpstr>Screenshots (contd.)</vt:lpstr>
      <vt:lpstr>Screenshots (contd.)</vt:lpstr>
      <vt:lpstr>Screenshots (contd.)</vt:lpstr>
      <vt:lpstr>Screenshots (contd.)</vt:lpstr>
      <vt:lpstr>Screenshots (contd.)</vt:lpstr>
      <vt:lpstr>Screenshots (contd.)</vt:lpstr>
      <vt:lpstr>Tool Description</vt:lpstr>
      <vt:lpstr>Future Plans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Minor Project Presentation</dc:title>
  <dc:creator>Rajat Singh</dc:creator>
  <cp:lastModifiedBy>Sarthak Ahuja [CSE - 2019]</cp:lastModifiedBy>
  <cp:revision>24</cp:revision>
  <dcterms:created xsi:type="dcterms:W3CDTF">2022-04-07T18:44:17Z</dcterms:created>
  <dcterms:modified xsi:type="dcterms:W3CDTF">2022-06-07T19:48:22Z</dcterms:modified>
</cp:coreProperties>
</file>

<file path=docProps/thumbnail.jpeg>
</file>